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6" r:id="rId2"/>
    <p:sldMasterId id="2147483674" r:id="rId3"/>
    <p:sldMasterId id="2147483661" r:id="rId4"/>
    <p:sldMasterId id="2147483735" r:id="rId5"/>
  </p:sldMasterIdLst>
  <p:notesMasterIdLst>
    <p:notesMasterId r:id="rId24"/>
  </p:notesMasterIdLst>
  <p:handoutMasterIdLst>
    <p:handoutMasterId r:id="rId25"/>
  </p:handoutMasterIdLst>
  <p:sldIdLst>
    <p:sldId id="395" r:id="rId6"/>
    <p:sldId id="412" r:id="rId7"/>
    <p:sldId id="413" r:id="rId8"/>
    <p:sldId id="396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  <p:sldId id="407" r:id="rId20"/>
    <p:sldId id="411" r:id="rId21"/>
    <p:sldId id="408" r:id="rId22"/>
    <p:sldId id="409" r:id="rId23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5pPr>
    <a:lvl6pPr marL="2286000" algn="l" defTabSz="914400" rtl="0" eaLnBrk="1" latinLnBrk="0" hangingPunct="1"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6pPr>
    <a:lvl7pPr marL="2743200" algn="l" defTabSz="914400" rtl="0" eaLnBrk="1" latinLnBrk="0" hangingPunct="1"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7pPr>
    <a:lvl8pPr marL="3200400" algn="l" defTabSz="914400" rtl="0" eaLnBrk="1" latinLnBrk="0" hangingPunct="1"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8pPr>
    <a:lvl9pPr marL="3657600" algn="l" defTabSz="914400" rtl="0" eaLnBrk="1" latinLnBrk="0" hangingPunct="1">
      <a:defRPr sz="3600" b="1" kern="1200">
        <a:solidFill>
          <a:srgbClr val="FFFFCC"/>
        </a:solidFill>
        <a:latin typeface="Times New Roman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43"/>
    <a:srgbClr val="A50021"/>
    <a:srgbClr val="FFFFCC"/>
    <a:srgbClr val="CC0000"/>
    <a:srgbClr val="FFFFFF"/>
    <a:srgbClr val="6699FF"/>
    <a:srgbClr val="3366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9" autoAdjust="0"/>
    <p:restoredTop sz="82235" autoAdjust="0"/>
  </p:normalViewPr>
  <p:slideViewPr>
    <p:cSldViewPr>
      <p:cViewPr>
        <p:scale>
          <a:sx n="117" d="100"/>
          <a:sy n="117" d="100"/>
        </p:scale>
        <p:origin x="-414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38" y="-84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2525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72525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64FF3CFD-5E2E-4074-B69E-7E94B971CE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35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2363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86263"/>
            <a:ext cx="54864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72525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709A75C-EDF2-42A1-92AC-F12B6F45FA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787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004DE8C2-5B57-4991-8BD0-8F18BB493FD2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BF91755E-4F9B-4CC7-932A-DB416DC36B12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12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EE73B823-6D72-4926-A224-EA1FB1A5DB49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13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B4F5ECAE-0C0B-48D0-BE05-6B3968A5069E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14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61004BE1-D5C2-4B92-8B5B-0EB2BAFBCEFA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15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64C80FCB-FE75-4658-9BB4-4089FEA9D86C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16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23CD778B-F4B9-4071-9DD4-9568E165BE69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17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5B9E1529-D4E5-40DE-8E16-84481C508005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18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78343BAB-2C45-4A9D-B751-6CDF131F3869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4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8713" y="698500"/>
            <a:ext cx="4600575" cy="3451225"/>
          </a:xfrm>
          <a:ln w="12700" cap="flat">
            <a:solidFill>
              <a:schemeClr val="tx1"/>
            </a:solidFill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83088"/>
            <a:ext cx="5030787" cy="4162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150" tIns="26988" rIns="57150" bIns="26988"/>
          <a:lstStyle/>
          <a:p>
            <a:endParaRPr lang="en-CA" alt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A7E6371F-9C6D-451A-B895-D85EC4441592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5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8713" y="698500"/>
            <a:ext cx="4600575" cy="3451225"/>
          </a:xfrm>
          <a:ln w="12700" cap="flat">
            <a:solidFill>
              <a:schemeClr val="tx1"/>
            </a:solidFill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83088"/>
            <a:ext cx="5030787" cy="4162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150" tIns="26988" rIns="57150" bIns="26988"/>
          <a:lstStyle/>
          <a:p>
            <a:endParaRPr lang="en-CA" alt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B461A073-92A6-40E7-8E84-591779F0070E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6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8713" y="698500"/>
            <a:ext cx="4600575" cy="3451225"/>
          </a:xfrm>
          <a:ln w="12700" cap="flat">
            <a:solidFill>
              <a:schemeClr val="tx1"/>
            </a:solidFill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83088"/>
            <a:ext cx="5030787" cy="4162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150" tIns="26988" rIns="57150" bIns="26988"/>
          <a:lstStyle/>
          <a:p>
            <a:endParaRPr lang="en-CA" alt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2EBB6685-D788-400C-BDC5-861D51E58527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7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8713" y="698500"/>
            <a:ext cx="4600575" cy="3451225"/>
          </a:xfrm>
          <a:ln w="12700" cap="flat">
            <a:solidFill>
              <a:schemeClr val="tx1"/>
            </a:solidFill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83088"/>
            <a:ext cx="5030787" cy="4162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150" tIns="26988" rIns="57150" bIns="26988"/>
          <a:lstStyle/>
          <a:p>
            <a:endParaRPr lang="en-CA" alt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839F7A74-50E5-4D76-92B8-359FBE2C4B9E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8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C6CA6AB2-CE01-48BD-99F3-00D4D5BC5ABB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9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07D32839-61EC-4F98-9F7E-C04240D056BF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10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Times New Roman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fld id="{3120553A-9CAF-465B-9D43-E57EF61108B0}" type="slidenum">
              <a:rPr lang="en-US" altLang="en-US" sz="1200" b="0" smtClean="0">
                <a:solidFill>
                  <a:schemeClr val="tx1"/>
                </a:solidFill>
              </a:rPr>
              <a:pPr eaLnBrk="1" hangingPunct="1"/>
              <a:t>11</a:t>
            </a:fld>
            <a:endParaRPr lang="en-US" altLang="en-US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4-</a:t>
            </a:r>
            <a:fld id="{A0FD2065-44BD-4432-93FC-EC33B9D177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2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4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574A-624A-4D73-8680-424044E015DA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34668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25328-914C-436C-8640-1B25C388BE63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00989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F8E85-4DA0-40CF-8058-32510167B46B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43570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C78FD-081C-4766-90A5-3A0BE6EBC32B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35438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1FE7F-E9E0-46C4-81E4-632229174ACD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4571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209D8-063B-49C5-A89D-9F1ED7480EB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2141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30458-5EB0-4846-B217-B487193CDB77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21649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D7E98-8DF9-4460-9C91-C0C73CA7F1CF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0831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8F4D3-453D-414C-B15D-136EC4690F61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8272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4-</a:t>
            </a:r>
            <a:fld id="{2F2354D8-A082-4F4A-A22C-C27B82AEE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05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4D4E8-7F58-4AD3-A05D-D24E74EE57E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5948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E406C-0641-4B1E-8DE7-C80CC5175A9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9238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24C38-FDF7-4DE4-878A-D90918BEF53C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47824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3AD70-2DE3-4B0A-BB21-8A2D476A7C4E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245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5CD3B-4775-4731-9F72-DBE1317F64EC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299359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9EEEB-FBC9-4299-8BBF-3D43DDE3468B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21827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23002-36E8-4B31-93BC-264C00A55AA9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791252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C981A-2987-4EF0-8EC6-D3057746391C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77072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28B1F-F636-44F6-8FB5-096A9CA50F88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335410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9EF07-C8B2-4F24-8935-4AD10F585E2A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7022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793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D41AA-9108-41CD-8F54-4B72DD45D593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6956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39099-2181-4905-AE69-590736826230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0634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9CAB3-13A2-4DC8-95D4-6B855092B16C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65505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7375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665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104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479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47800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8011711"/>
      </p:ext>
    </p:extLst>
  </p:cSld>
  <p:clrMapOvr>
    <a:masterClrMapping/>
  </p:clrMapOvr>
  <p:hf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867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96611"/>
      </p:ext>
    </p:extLst>
  </p:cSld>
  <p:clrMapOvr>
    <a:masterClrMapping/>
  </p:clrMapOvr>
  <p:hf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3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304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846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3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51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4449058"/>
      </p:ext>
    </p:extLst>
  </p:cSld>
  <p:clrMapOvr>
    <a:masterClrMapping/>
  </p:clrMapOvr>
  <p:hf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44" y="4111625"/>
            <a:ext cx="4837112" cy="4996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3444" y="381000"/>
            <a:ext cx="4837112" cy="362783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3444" y="4678363"/>
            <a:ext cx="4837112" cy="7096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662139"/>
      </p:ext>
    </p:extLst>
  </p:cSld>
  <p:clrMapOvr>
    <a:masterClrMapping/>
  </p:clrMapOvr>
  <p:hf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09119"/>
      </p:ext>
    </p:extLst>
  </p:cSld>
  <p:clrMapOvr>
    <a:masterClrMapping/>
  </p:clrMapOvr>
  <p:hf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211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3886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4-</a:t>
            </a:r>
            <a:fld id="{982E82BA-FBFA-4233-BDD2-F14DD3CAD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4-</a:t>
            </a:r>
            <a:fld id="{071D4FE8-A32E-4FE8-816B-058A4794B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8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0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5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62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dirty="0" smtClean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4-</a:t>
            </a:r>
            <a:fld id="{71222E28-0CCD-4B96-BB6D-0C42C75DB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85800" y="63246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Chapter </a:t>
            </a: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4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2132013" y="63246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Copyright © 2010 by Nelson Education Ltd.</a:t>
            </a:r>
            <a:endParaRPr lang="en-US" sz="11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9933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dirty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dirty="0" smtClean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4-</a:t>
            </a:r>
            <a:fld id="{28A9575E-6A27-43CB-A5FB-6463CF1D8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85800" y="63246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Chapter </a:t>
            </a: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4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2132013" y="63246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Copyright © 2010 by Nelson Education Ltd.</a:t>
            </a:r>
            <a:endParaRPr lang="en-US" sz="11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9933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dirty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134CDF1-967E-4435-A065-686228F22C92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dirty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1A49252-68F9-4836-A307-DFBA1391F99A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5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ottomWaves_whit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2613"/>
            <a:ext cx="9144000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pic>
        <p:nvPicPr>
          <p:cNvPr id="1029" name="Picture 12" descr="NA logo horziontal cmy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48400"/>
            <a:ext cx="26670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685800" y="63246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Chapter </a:t>
            </a: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4</a:t>
            </a:r>
            <a:endParaRPr lang="en-US" sz="11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2132013" y="63246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US" sz="1100" b="0" dirty="0">
                <a:solidFill>
                  <a:schemeClr val="tx1"/>
                </a:solidFill>
                <a:latin typeface="Arial" charset="0"/>
              </a:rPr>
              <a:t>Copyright © 2010 by Nelson Education Ltd.</a:t>
            </a:r>
            <a:endParaRPr lang="en-US" sz="11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franchisecoach.net/boosterjuice.htm?gclid=CMG1r-D77rwCFTBgMgodFXsA5A" TargetMode="External"/><Relationship Id="rId2" Type="http://schemas.openxmlformats.org/officeDocument/2006/relationships/hyperlink" Target="http://boosterjuice.com/" TargetMode="Externa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6 - Franchising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6075" indent="-346075">
              <a:spcAft>
                <a:spcPct val="20000"/>
              </a:spcAft>
              <a:buFontTx/>
              <a:buNone/>
              <a:defRPr/>
            </a:pPr>
            <a:r>
              <a:rPr lang="en-US" sz="2200" dirty="0"/>
              <a:t>After studying this chapter, you should be able to:</a:t>
            </a:r>
          </a:p>
          <a:p>
            <a:pPr marL="346075" indent="-346075">
              <a:spcAft>
                <a:spcPct val="20000"/>
              </a:spcAft>
              <a:buFontTx/>
              <a:buNone/>
              <a:defRPr/>
            </a:pPr>
            <a:r>
              <a:rPr lang="en-US" sz="2200" dirty="0"/>
              <a:t>1.	Describe the significance of franchising in Canada.</a:t>
            </a:r>
          </a:p>
          <a:p>
            <a:pPr marL="346075" indent="-346075">
              <a:spcAft>
                <a:spcPct val="20000"/>
              </a:spcAft>
              <a:buSzPct val="90000"/>
              <a:buFontTx/>
              <a:buNone/>
              <a:defRPr/>
            </a:pPr>
            <a:r>
              <a:rPr lang="en-US" sz="2200" dirty="0"/>
              <a:t>2.	Identify the major advantages and limitations of  franchising</a:t>
            </a:r>
          </a:p>
          <a:p>
            <a:pPr marL="346075" indent="-346075">
              <a:spcAft>
                <a:spcPct val="20000"/>
              </a:spcAft>
              <a:buSzPct val="90000"/>
              <a:buFontTx/>
              <a:buNone/>
              <a:defRPr/>
            </a:pPr>
            <a:r>
              <a:rPr lang="en-US" sz="2200" dirty="0"/>
              <a:t>3.	Discuss the process for evaluating a franchise opportunity.</a:t>
            </a:r>
          </a:p>
          <a:p>
            <a:pPr marL="346075" indent="-346075">
              <a:spcAft>
                <a:spcPct val="20000"/>
              </a:spcAft>
              <a:buSzPct val="90000"/>
              <a:buFontTx/>
              <a:buNone/>
              <a:defRPr/>
            </a:pPr>
            <a:r>
              <a:rPr lang="en-US" sz="2200" dirty="0"/>
              <a:t>4.	Evaluate franchising </a:t>
            </a:r>
            <a:r>
              <a:rPr lang="en-US" sz="2200" dirty="0" smtClean="0"/>
              <a:t>from </a:t>
            </a:r>
            <a:r>
              <a:rPr lang="en-US" sz="2200" dirty="0"/>
              <a:t>the franchisor’s perspective.</a:t>
            </a:r>
          </a:p>
          <a:p>
            <a:pPr marL="457200" indent="-457200">
              <a:spcAft>
                <a:spcPct val="20000"/>
              </a:spcAft>
              <a:buSzPct val="90000"/>
              <a:buFontTx/>
              <a:buNone/>
              <a:defRPr/>
            </a:pPr>
            <a:r>
              <a:rPr lang="en-US" sz="2200" dirty="0" smtClean="0"/>
              <a:t>5.  Describe </a:t>
            </a:r>
            <a:r>
              <a:rPr lang="en-US" sz="2200" dirty="0"/>
              <a:t>the critical franchisor/franchisee relationship</a:t>
            </a:r>
            <a:r>
              <a:rPr lang="en-US" sz="2200" dirty="0" smtClean="0"/>
              <a:t>.</a:t>
            </a:r>
          </a:p>
          <a:p>
            <a:pPr marL="457200" indent="-457200">
              <a:spcAft>
                <a:spcPct val="20000"/>
              </a:spcAft>
              <a:buSzPct val="90000"/>
              <a:buFontTx/>
              <a:buNone/>
              <a:defRPr/>
            </a:pPr>
            <a:r>
              <a:rPr lang="en-US" sz="2200" dirty="0" smtClean="0"/>
              <a:t>6.  Understand issues related to franchise regulation in Canada and know the warning signs of franchise fraud</a:t>
            </a:r>
            <a:endParaRPr lang="en-US" sz="2200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7FD8E5ED-6758-423D-8F1F-1A3B05CB4F2F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Advantages of Franchising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89164" y="1295400"/>
            <a:ext cx="8229600" cy="3886200"/>
          </a:xfrm>
        </p:spPr>
        <p:txBody>
          <a:bodyPr/>
          <a:lstStyle/>
          <a:p>
            <a:r>
              <a:rPr lang="en-US" altLang="en-US" sz="2400" dirty="0" smtClean="0"/>
              <a:t>Proven marketing concept and customer base</a:t>
            </a:r>
          </a:p>
          <a:p>
            <a:pPr lvl="1"/>
            <a:r>
              <a:rPr lang="en-US" altLang="en-US" sz="1800" dirty="0" smtClean="0"/>
              <a:t>The use of an established, nation-wide brand.</a:t>
            </a:r>
          </a:p>
          <a:p>
            <a:r>
              <a:rPr lang="en-US" altLang="en-US" sz="2400" dirty="0" smtClean="0"/>
              <a:t>Training </a:t>
            </a:r>
          </a:p>
          <a:p>
            <a:pPr lvl="1"/>
            <a:r>
              <a:rPr lang="en-US" altLang="en-US" sz="1800" dirty="0" smtClean="0"/>
              <a:t>May help alleviate managerial weaknesses.</a:t>
            </a:r>
          </a:p>
          <a:p>
            <a:r>
              <a:rPr lang="en-US" altLang="en-US" sz="2400" dirty="0" smtClean="0"/>
              <a:t>Financial assistance</a:t>
            </a:r>
          </a:p>
          <a:p>
            <a:pPr lvl="1"/>
            <a:r>
              <a:rPr lang="en-US" altLang="en-US" sz="1800" dirty="0" smtClean="0"/>
              <a:t>Start-up business costs are normally high and thus by teaming up with a franchise organization, the individual can increase her/his chance of receiving financial help.</a:t>
            </a:r>
          </a:p>
          <a:p>
            <a:r>
              <a:rPr lang="en-US" altLang="en-US" sz="2400" dirty="0" smtClean="0"/>
              <a:t>Operating assistance</a:t>
            </a:r>
          </a:p>
          <a:p>
            <a:pPr lvl="1"/>
            <a:r>
              <a:rPr lang="en-US" altLang="en-US" sz="1800" dirty="0" smtClean="0"/>
              <a:t>The franchisor provides a range of operating services including site selection, bulk purchasing of equipment, and inventory.</a:t>
            </a:r>
          </a:p>
          <a:p>
            <a:endParaRPr lang="en-US" altLang="en-US" sz="2800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BAA281F3-7CD1-4385-84E1-CF2D5B433DE8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2</a:t>
            </a:r>
            <a:endParaRPr lang="en-US" sz="200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Limitations of Franchising: </a:t>
            </a:r>
            <a:br>
              <a:rPr lang="en-US" dirty="0"/>
            </a:br>
            <a:r>
              <a:rPr lang="en-US" dirty="0"/>
              <a:t>Restriction of Business Operations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22250" indent="-222250">
              <a:lnSpc>
                <a:spcPct val="90000"/>
              </a:lnSpc>
            </a:pPr>
            <a:r>
              <a:rPr lang="en-US" altLang="en-US" sz="2800" smtClean="0"/>
              <a:t>Franchise costs</a:t>
            </a:r>
          </a:p>
          <a:p>
            <a:pPr marL="222250" indent="-222250">
              <a:lnSpc>
                <a:spcPct val="90000"/>
              </a:lnSpc>
            </a:pPr>
            <a:r>
              <a:rPr lang="en-US" altLang="en-US" sz="2800" smtClean="0"/>
              <a:t>Restrictions</a:t>
            </a:r>
          </a:p>
          <a:p>
            <a:pPr marL="622300" lvl="1" indent="-222250">
              <a:lnSpc>
                <a:spcPct val="90000"/>
              </a:lnSpc>
            </a:pPr>
            <a:r>
              <a:rPr lang="en-US" altLang="en-US" sz="2400" smtClean="0"/>
              <a:t>Sales territory</a:t>
            </a:r>
          </a:p>
          <a:p>
            <a:pPr marL="622300" lvl="1" indent="-222250">
              <a:lnSpc>
                <a:spcPct val="90000"/>
              </a:lnSpc>
            </a:pPr>
            <a:r>
              <a:rPr lang="en-US" altLang="en-US" sz="2400" smtClean="0"/>
              <a:t>Site approval required</a:t>
            </a:r>
          </a:p>
          <a:p>
            <a:pPr marL="622300" lvl="1" indent="-222250">
              <a:lnSpc>
                <a:spcPct val="90000"/>
              </a:lnSpc>
            </a:pPr>
            <a:r>
              <a:rPr lang="en-US" altLang="en-US" sz="2400" smtClean="0"/>
              <a:t>Outlet appearance</a:t>
            </a:r>
          </a:p>
          <a:p>
            <a:pPr marL="622300" lvl="1" indent="-222250">
              <a:lnSpc>
                <a:spcPct val="90000"/>
              </a:lnSpc>
            </a:pPr>
            <a:r>
              <a:rPr lang="en-US" altLang="en-US" sz="2400" smtClean="0"/>
              <a:t>Goods/services to be sold</a:t>
            </a:r>
          </a:p>
          <a:p>
            <a:pPr marL="622300" lvl="1" indent="-222250">
              <a:lnSpc>
                <a:spcPct val="90000"/>
              </a:lnSpc>
            </a:pPr>
            <a:r>
              <a:rPr lang="en-US" altLang="en-US" sz="2400" smtClean="0"/>
              <a:t>Resale of franchise</a:t>
            </a:r>
          </a:p>
          <a:p>
            <a:pPr marL="622300" lvl="1" indent="-222250">
              <a:lnSpc>
                <a:spcPct val="90000"/>
              </a:lnSpc>
            </a:pPr>
            <a:r>
              <a:rPr lang="en-US" altLang="en-US" sz="2400" smtClean="0"/>
              <a:t>Advertising and hours of operation</a:t>
            </a:r>
          </a:p>
          <a:p>
            <a:pPr marL="222250" indent="-222250">
              <a:lnSpc>
                <a:spcPct val="90000"/>
              </a:lnSpc>
            </a:pPr>
            <a:r>
              <a:rPr lang="en-US" altLang="en-US" sz="2800" smtClean="0"/>
              <a:t>Loss of independence</a:t>
            </a:r>
          </a:p>
          <a:p>
            <a:pPr marL="222250" indent="-222250">
              <a:lnSpc>
                <a:spcPct val="90000"/>
              </a:lnSpc>
              <a:buFontTx/>
              <a:buNone/>
            </a:pPr>
            <a:endParaRPr lang="en-US" altLang="en-US" sz="2800" smtClean="0"/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57D724BD-7B3F-4E74-832B-62EC19CFADF8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580" name="Picture 4" descr="PE0184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362200"/>
            <a:ext cx="29559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2</a:t>
            </a:r>
            <a:endParaRPr lang="en-US" sz="200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Evaluating Franchise Opportunities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22250" indent="-222250"/>
            <a:r>
              <a:rPr lang="en-US" altLang="en-US" smtClean="0"/>
              <a:t>Locating a Franchise Opportunity</a:t>
            </a:r>
          </a:p>
          <a:p>
            <a:pPr marL="222250" indent="-222250"/>
            <a:r>
              <a:rPr lang="en-US" altLang="en-US" smtClean="0"/>
              <a:t>Investigating the Potential Franchise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mtClean="0"/>
              <a:t>Information sources</a:t>
            </a:r>
          </a:p>
          <a:p>
            <a:pPr marL="854075" lvl="2" indent="-220663"/>
            <a:r>
              <a:rPr lang="en-US" altLang="en-US" smtClean="0"/>
              <a:t>Independent, third-party sources</a:t>
            </a:r>
          </a:p>
          <a:p>
            <a:pPr marL="854075" lvl="2" indent="-220663"/>
            <a:r>
              <a:rPr lang="en-US" altLang="en-US" smtClean="0"/>
              <a:t>Franchisors themselves</a:t>
            </a:r>
          </a:p>
          <a:p>
            <a:pPr marL="854075" lvl="2" indent="-220663"/>
            <a:r>
              <a:rPr lang="en-US" altLang="en-US" smtClean="0"/>
              <a:t>Existing and previous franchisees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9B8D24B7-D1CC-40E4-AE2A-A29C75853D80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5604" name="Picture 4" descr="j015907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24288"/>
            <a:ext cx="2568575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3</a:t>
            </a:r>
            <a:endParaRPr lang="en-US" sz="200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Explanation of Costs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447800"/>
            <a:ext cx="3810000" cy="3810000"/>
          </a:xfrm>
        </p:spPr>
        <p:txBody>
          <a:bodyPr/>
          <a:lstStyle/>
          <a:p>
            <a:r>
              <a:rPr lang="en-US" altLang="en-US" sz="2400" dirty="0" smtClean="0"/>
              <a:t>Franchise fee</a:t>
            </a:r>
          </a:p>
          <a:p>
            <a:r>
              <a:rPr lang="en-US" altLang="en-US" sz="2400" dirty="0" smtClean="0"/>
              <a:t>First and Last Month’s Rent</a:t>
            </a:r>
          </a:p>
          <a:p>
            <a:r>
              <a:rPr lang="en-US" altLang="en-US" sz="2400" dirty="0" smtClean="0"/>
              <a:t>Leasehold Improvements</a:t>
            </a:r>
          </a:p>
          <a:p>
            <a:r>
              <a:rPr lang="en-US" altLang="en-US" sz="2400" dirty="0" smtClean="0"/>
              <a:t>Equipment</a:t>
            </a:r>
          </a:p>
          <a:p>
            <a:r>
              <a:rPr lang="en-US" altLang="en-US" sz="2400" dirty="0" smtClean="0"/>
              <a:t>Furniture and Fixtures</a:t>
            </a:r>
          </a:p>
          <a:p>
            <a:r>
              <a:rPr lang="en-US" altLang="en-US" sz="2400" dirty="0" smtClean="0"/>
              <a:t>Signage</a:t>
            </a:r>
          </a:p>
          <a:p>
            <a:endParaRPr lang="en-US" altLang="en-US" sz="2400" dirty="0" smtClean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81550" y="1447800"/>
            <a:ext cx="3810000" cy="3733800"/>
          </a:xfrm>
        </p:spPr>
        <p:txBody>
          <a:bodyPr/>
          <a:lstStyle/>
          <a:p>
            <a:r>
              <a:rPr lang="en-US" altLang="en-US" sz="2400" dirty="0" smtClean="0"/>
              <a:t>Insurance, </a:t>
            </a:r>
            <a:r>
              <a:rPr lang="en-US" altLang="en-US" sz="2400" dirty="0" err="1" smtClean="0"/>
              <a:t>Licences</a:t>
            </a:r>
            <a:r>
              <a:rPr lang="en-US" altLang="en-US" sz="2400" dirty="0" smtClean="0"/>
              <a:t> and Permits</a:t>
            </a:r>
          </a:p>
          <a:p>
            <a:r>
              <a:rPr lang="en-US" altLang="en-US" sz="2400" dirty="0" smtClean="0"/>
              <a:t>Training</a:t>
            </a:r>
          </a:p>
          <a:p>
            <a:r>
              <a:rPr lang="en-US" altLang="en-US" sz="2400" dirty="0" smtClean="0"/>
              <a:t>Initial Inventory </a:t>
            </a:r>
          </a:p>
          <a:p>
            <a:r>
              <a:rPr lang="en-US" altLang="en-US" sz="2400" dirty="0" smtClean="0"/>
              <a:t>Working Capital</a:t>
            </a:r>
          </a:p>
          <a:p>
            <a:r>
              <a:rPr lang="en-US" altLang="en-US" sz="2400" dirty="0" smtClean="0"/>
              <a:t>Royalty</a:t>
            </a:r>
          </a:p>
          <a:p>
            <a:endParaRPr lang="en-US" altLang="en-US" dirty="0" smtClean="0"/>
          </a:p>
        </p:txBody>
      </p:sp>
      <p:pic>
        <p:nvPicPr>
          <p:cNvPr id="26629" name="Picture 5" descr="j03008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608513"/>
            <a:ext cx="22098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3</a:t>
            </a:r>
            <a:endParaRPr lang="en-US" sz="200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Global Franchising Opportunities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3886200"/>
          </a:xfrm>
        </p:spPr>
        <p:txBody>
          <a:bodyPr/>
          <a:lstStyle/>
          <a:p>
            <a:r>
              <a:rPr lang="en-US" altLang="en-US" sz="2800" dirty="0" smtClean="0"/>
              <a:t>Historically, many Canadian franchisors have expanded into the United States.</a:t>
            </a:r>
          </a:p>
          <a:p>
            <a:r>
              <a:rPr lang="en-US" altLang="en-US" sz="2800" dirty="0" smtClean="0"/>
              <a:t>Canadian franchising enterprises are now expanding into countries beyond North America.</a:t>
            </a:r>
          </a:p>
          <a:p>
            <a:pPr lvl="1"/>
            <a:r>
              <a:rPr lang="en-US" altLang="en-US" sz="2400" dirty="0" err="1" smtClean="0"/>
              <a:t>Yogen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Fruz</a:t>
            </a:r>
            <a:r>
              <a:rPr lang="en-US" altLang="en-US" sz="2400" dirty="0" smtClean="0"/>
              <a:t> – 1,580 stores in 30 countries </a:t>
            </a:r>
          </a:p>
          <a:p>
            <a:r>
              <a:rPr lang="en-US" altLang="en-US" sz="2800" dirty="0" smtClean="0"/>
              <a:t>Attractive growth prospects:</a:t>
            </a:r>
          </a:p>
          <a:p>
            <a:pPr lvl="1"/>
            <a:r>
              <a:rPr lang="en-US" altLang="en-US" sz="2400" dirty="0" smtClean="0"/>
              <a:t>Industrializing countries with large populations</a:t>
            </a:r>
          </a:p>
          <a:p>
            <a:pPr lvl="1"/>
            <a:r>
              <a:rPr lang="en-US" altLang="en-US" sz="2400" dirty="0" smtClean="0"/>
              <a:t>Countries with an expanding middle class and higher disposable income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355991FB-27AD-4AA7-9D69-556ACDC0FFC9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14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3</a:t>
            </a:r>
            <a:endParaRPr lang="en-US" sz="200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Investigating the Franchise Candidate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Three sources of information:</a:t>
            </a:r>
          </a:p>
          <a:p>
            <a:pPr lvl="1"/>
            <a:r>
              <a:rPr lang="en-US" altLang="en-US" smtClean="0"/>
              <a:t>independent third party sources</a:t>
            </a:r>
          </a:p>
          <a:p>
            <a:pPr lvl="1"/>
            <a:r>
              <a:rPr lang="en-US" altLang="en-US" smtClean="0"/>
              <a:t>franchisors</a:t>
            </a:r>
          </a:p>
          <a:p>
            <a:pPr lvl="1"/>
            <a:r>
              <a:rPr lang="en-US" altLang="en-US" smtClean="0"/>
              <a:t>existing and previous franchisee</a:t>
            </a:r>
          </a:p>
          <a:p>
            <a:pPr lvl="1"/>
            <a:endParaRPr lang="en-US" altLang="en-US" smtClean="0"/>
          </a:p>
          <a:p>
            <a:pPr lvl="1">
              <a:buFontTx/>
              <a:buNone/>
            </a:pPr>
            <a:r>
              <a:rPr lang="en-US" altLang="en-US" smtClean="0"/>
              <a:t>This is a 2-way effort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13EEBAA1-FFA0-4CAD-90F9-1433EF939B1C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15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8676" name="Picture 4" descr="bd0657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657600"/>
            <a:ext cx="2590800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b="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b="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3</a:t>
            </a:r>
            <a:endParaRPr lang="en-US" sz="2000" b="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Franchisor as a </a:t>
            </a:r>
            <a:br>
              <a:rPr lang="en-US" dirty="0" smtClean="0"/>
            </a:br>
            <a:r>
              <a:rPr lang="en-US" dirty="0" smtClean="0"/>
              <a:t>Source of Information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Disclosure document</a:t>
            </a:r>
          </a:p>
          <a:p>
            <a:pPr lvl="1"/>
            <a:r>
              <a:rPr lang="en-CA" altLang="en-US" smtClean="0"/>
              <a:t>a detailed statement of information such as the franchisor’s finances, experience, size, and involvement in litigation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42AD8139-F173-4E60-8B8F-02A3F93CAEBF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16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b="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b="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4</a:t>
            </a:r>
            <a:endParaRPr lang="en-US" sz="2000" b="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29702" name="Picture 5" descr="C:\Users\Elke\AppData\Local\Microsoft\Windows\Temporary Internet Files\Content.IE5\GVKA48UK\MCj0295567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00400"/>
            <a:ext cx="22098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Selling a Franchise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400" dirty="0"/>
              <a:t>Why would a businessperson wish to become a franchisor? Three benefits can be identified:</a:t>
            </a:r>
          </a:p>
          <a:p>
            <a:pPr marL="1371600" lvl="2" indent="-457200">
              <a:buFontTx/>
              <a:buAutoNum type="arabicPeriod"/>
              <a:defRPr/>
            </a:pPr>
            <a:r>
              <a:rPr lang="en-US" sz="2000" dirty="0">
                <a:solidFill>
                  <a:srgbClr val="993300"/>
                </a:solidFill>
              </a:rPr>
              <a:t>Reduction of capital requirements</a:t>
            </a:r>
          </a:p>
          <a:p>
            <a:pPr marL="1371600" lvl="2" indent="-457200">
              <a:buFontTx/>
              <a:buAutoNum type="arabicPeriod"/>
              <a:defRPr/>
            </a:pPr>
            <a:r>
              <a:rPr lang="en-US" sz="2000" dirty="0">
                <a:solidFill>
                  <a:srgbClr val="993300"/>
                </a:solidFill>
              </a:rPr>
              <a:t>Increase in management motivation</a:t>
            </a:r>
          </a:p>
          <a:p>
            <a:pPr marL="1371600" lvl="2" indent="-457200">
              <a:buFontTx/>
              <a:buAutoNum type="arabicPeriod"/>
              <a:defRPr/>
            </a:pPr>
            <a:r>
              <a:rPr lang="en-US" sz="2000" dirty="0">
                <a:solidFill>
                  <a:srgbClr val="993300"/>
                </a:solidFill>
              </a:rPr>
              <a:t>Speed of </a:t>
            </a:r>
            <a:r>
              <a:rPr lang="en-US" sz="2000" dirty="0" smtClean="0">
                <a:solidFill>
                  <a:srgbClr val="993300"/>
                </a:solidFill>
              </a:rPr>
              <a:t>expansion</a:t>
            </a:r>
          </a:p>
          <a:p>
            <a:pPr marL="609600" indent="-609600">
              <a:defRPr/>
            </a:pPr>
            <a:r>
              <a:rPr lang="en-US" sz="2400" dirty="0" smtClean="0"/>
              <a:t>Drawbacks associated with franchising from the franchisor’s perspective: </a:t>
            </a:r>
          </a:p>
          <a:p>
            <a:pPr marL="1390650" lvl="2" indent="-533400">
              <a:buFontTx/>
              <a:buAutoNum type="arabicPeriod"/>
              <a:defRPr/>
            </a:pPr>
            <a:r>
              <a:rPr lang="en-US" sz="2000" dirty="0" smtClean="0">
                <a:solidFill>
                  <a:srgbClr val="993300"/>
                </a:solidFill>
              </a:rPr>
              <a:t>Reduction in control</a:t>
            </a:r>
          </a:p>
          <a:p>
            <a:pPr marL="1390650" lvl="2" indent="-533400">
              <a:buFontTx/>
              <a:buAutoNum type="arabicPeriod"/>
              <a:defRPr/>
            </a:pPr>
            <a:r>
              <a:rPr lang="en-US" sz="2000" dirty="0" smtClean="0">
                <a:solidFill>
                  <a:srgbClr val="993300"/>
                </a:solidFill>
              </a:rPr>
              <a:t>Sharing of profits</a:t>
            </a:r>
          </a:p>
          <a:p>
            <a:pPr marL="1390650" lvl="2" indent="-533400">
              <a:buFontTx/>
              <a:buAutoNum type="arabicPeriod"/>
              <a:defRPr/>
            </a:pPr>
            <a:r>
              <a:rPr lang="en-US" sz="2000" dirty="0" smtClean="0">
                <a:solidFill>
                  <a:srgbClr val="993300"/>
                </a:solidFill>
              </a:rPr>
              <a:t>Increase in operating support</a:t>
            </a:r>
            <a:endParaRPr lang="en-US" sz="2000" dirty="0" smtClean="0"/>
          </a:p>
          <a:p>
            <a:pPr marL="1371600" lvl="2" indent="-457200">
              <a:buFontTx/>
              <a:buAutoNum type="arabicPeriod"/>
              <a:defRPr/>
            </a:pPr>
            <a:endParaRPr lang="en-US" sz="2800" dirty="0" smtClean="0">
              <a:solidFill>
                <a:srgbClr val="993300"/>
              </a:solidFill>
            </a:endParaRP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D4FBDAEA-945C-421A-B36E-CA21172E8FAE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17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8077200" y="6096000"/>
            <a:ext cx="8826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Arial" charset="0"/>
              </a:rPr>
              <a:t>…continued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4 </a:t>
            </a:r>
            <a:endParaRPr lang="en-US" sz="200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Franchise Relationship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smtClean="0"/>
              <a:t>Elements to look for in a franchise relationship:</a:t>
            </a:r>
          </a:p>
          <a:p>
            <a:pPr lvl="2"/>
            <a:r>
              <a:rPr lang="en-US" altLang="en-US" sz="2000" smtClean="0"/>
              <a:t>Responsiveness</a:t>
            </a:r>
          </a:p>
          <a:p>
            <a:pPr lvl="2"/>
            <a:r>
              <a:rPr lang="en-US" altLang="en-US" sz="2000" smtClean="0"/>
              <a:t>Empathy</a:t>
            </a:r>
          </a:p>
          <a:p>
            <a:pPr lvl="2"/>
            <a:r>
              <a:rPr lang="en-US" altLang="en-US" sz="2000" smtClean="0"/>
              <a:t>Communication</a:t>
            </a:r>
          </a:p>
          <a:p>
            <a:pPr lvl="2"/>
            <a:r>
              <a:rPr lang="en-US" altLang="en-US" sz="2000" smtClean="0"/>
              <a:t>Dependability</a:t>
            </a:r>
          </a:p>
          <a:p>
            <a:pPr lvl="2"/>
            <a:r>
              <a:rPr lang="en-US" altLang="en-US" sz="2000" smtClean="0"/>
              <a:t>Accessibility</a:t>
            </a:r>
          </a:p>
          <a:p>
            <a:pPr lvl="2"/>
            <a:r>
              <a:rPr lang="en-US" altLang="en-US" sz="2000" smtClean="0"/>
              <a:t>Give and take</a:t>
            </a:r>
          </a:p>
          <a:p>
            <a:pPr lvl="2"/>
            <a:r>
              <a:rPr lang="en-US" altLang="en-US" sz="2000" smtClean="0"/>
              <a:t>Anticipation</a:t>
            </a:r>
          </a:p>
          <a:p>
            <a:pPr lvl="2"/>
            <a:r>
              <a:rPr lang="en-US" altLang="en-US" sz="2000" smtClean="0"/>
              <a:t>Structure</a:t>
            </a:r>
          </a:p>
          <a:p>
            <a:pPr lvl="2"/>
            <a:r>
              <a:rPr lang="en-US" altLang="en-US" sz="2000" smtClean="0"/>
              <a:t>Open-mindedness</a:t>
            </a:r>
          </a:p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48DD942B-5169-41E6-A134-995AD1242428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18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b="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b="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5</a:t>
            </a:r>
            <a:endParaRPr lang="en-US" sz="2000" b="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ranchising in Canada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886200"/>
          </a:xfrm>
        </p:spPr>
        <p:txBody>
          <a:bodyPr/>
          <a:lstStyle/>
          <a:p>
            <a:r>
              <a:rPr lang="en-CA" dirty="0" smtClean="0"/>
              <a:t>Franchising is a way to finance growth for and attract talent to a small business</a:t>
            </a:r>
          </a:p>
          <a:p>
            <a:r>
              <a:rPr lang="en-CA" dirty="0" smtClean="0"/>
              <a:t>Franchising has grown since the 1950’s</a:t>
            </a:r>
          </a:p>
          <a:p>
            <a:r>
              <a:rPr lang="en-CA" dirty="0" smtClean="0"/>
              <a:t>Allows a proven concept to be duplicated</a:t>
            </a:r>
          </a:p>
          <a:p>
            <a:r>
              <a:rPr lang="en-CA" dirty="0" smtClean="0"/>
              <a:t>40% of retail sales from Franchises – with predicted growth</a:t>
            </a:r>
          </a:p>
          <a:p>
            <a:r>
              <a:rPr lang="en-CA" dirty="0" smtClean="0"/>
              <a:t>More than 100 Canadian companies now franchising internationally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3399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Booster Juice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6934200" cy="3048000"/>
          </a:xfrm>
        </p:spPr>
        <p:txBody>
          <a:bodyPr/>
          <a:lstStyle/>
          <a:p>
            <a:pPr marL="0" indent="0" algn="ctr">
              <a:buNone/>
            </a:pPr>
            <a:r>
              <a:rPr lang="en-CA" u="sng" dirty="0" smtClean="0">
                <a:hlinkClick r:id="rId2"/>
              </a:rPr>
              <a:t>http://boosterjuice.com/</a:t>
            </a:r>
            <a:endParaRPr lang="en-CA" u="sng" dirty="0" smtClean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8704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332139"/>
            <a:ext cx="19050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39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379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Franchising Terms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3886200"/>
          </a:xfrm>
        </p:spPr>
        <p:txBody>
          <a:bodyPr/>
          <a:lstStyle/>
          <a:p>
            <a:pPr marL="222250" indent="-222250"/>
            <a:r>
              <a:rPr lang="en-US" altLang="en-US" dirty="0" smtClean="0"/>
              <a:t>Franchising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z="2400" dirty="0" smtClean="0"/>
              <a:t>A marketing system revolving around a two-party legal agreement, whereby the franchisee conducts business according to the terms specified by the franchisor</a:t>
            </a:r>
          </a:p>
          <a:p>
            <a:pPr marL="222250" indent="-222250"/>
            <a:r>
              <a:rPr lang="en-US" altLang="en-US" dirty="0" smtClean="0"/>
              <a:t>Franchise contract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z="2400" dirty="0" smtClean="0"/>
              <a:t>The legal agreement between franchisor and franchisee</a:t>
            </a:r>
          </a:p>
          <a:p>
            <a:pPr marL="222250" indent="-222250"/>
            <a:r>
              <a:rPr lang="en-US" altLang="en-US" dirty="0" smtClean="0"/>
              <a:t>Franchise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z="2400" dirty="0" smtClean="0"/>
              <a:t>The privileges conveyed in the franchise contract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DFC23A11-4A70-4C8C-9B68-4B8743CAB366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077200" y="6096000"/>
            <a:ext cx="8826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Arial" charset="0"/>
              </a:rPr>
              <a:t>…continued</a:t>
            </a:r>
            <a:endParaRPr lang="en-US" altLang="en-US" sz="12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Franchising Terms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22250" indent="-222250"/>
            <a:r>
              <a:rPr lang="en-US" altLang="en-US" smtClean="0"/>
              <a:t>Franchisee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mtClean="0"/>
              <a:t>An entrepreneur whose power is limited by a contractual agreement with a franchisor</a:t>
            </a:r>
          </a:p>
          <a:p>
            <a:pPr marL="222250" indent="-222250"/>
            <a:r>
              <a:rPr lang="en-US" altLang="en-US" smtClean="0"/>
              <a:t>Franchisor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mtClean="0"/>
              <a:t>The party in the franchise contract that specifies the methods to be followed and the terms to be met by the other party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C397F8DA-C76D-4599-9794-A2E2F780F155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Types of Franchises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22250" indent="-222250"/>
            <a:r>
              <a:rPr lang="en-US" altLang="en-US" sz="2800" smtClean="0"/>
              <a:t>Product and Trade Name Franchise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z="2200" smtClean="0"/>
              <a:t>Grants the right to use a widely recognized product or name  (i.e. gas stations)</a:t>
            </a:r>
          </a:p>
          <a:p>
            <a:pPr marL="222250" indent="-222250"/>
            <a:r>
              <a:rPr lang="en-US" altLang="en-US" sz="2800" smtClean="0"/>
              <a:t>Business-Format Franchise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z="2200" smtClean="0"/>
              <a:t>Provides an entire marketing system and ongoing guidance from the franchisor  (i.e. fast-food)</a:t>
            </a:r>
          </a:p>
          <a:p>
            <a:pPr marL="222250" indent="-222250"/>
            <a:r>
              <a:rPr lang="en-US" altLang="en-US" sz="2800" smtClean="0"/>
              <a:t>Piggyback Franchising</a:t>
            </a:r>
          </a:p>
          <a:p>
            <a:pPr marL="519113" lvl="1" indent="-182563">
              <a:buFont typeface="Wingdings" pitchFamily="2" charset="2"/>
              <a:buChar char="§"/>
            </a:pPr>
            <a:r>
              <a:rPr lang="en-US" altLang="en-US" sz="2200" smtClean="0"/>
              <a:t>The operation of a retail franchise within the physical facilities of a host store  (i.e. complementary food service in a fast food store)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7518242F-8169-4FF9-B1A0-BDEDD7FA0C07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077200" y="6096000"/>
            <a:ext cx="8826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Arial" charset="0"/>
              </a:rPr>
              <a:t>…continued</a:t>
            </a:r>
            <a:endParaRPr lang="en-US" altLang="en-US" sz="12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dirty="0" smtClean="0"/>
              <a:t>Types of Franchises</a:t>
            </a:r>
            <a:endParaRPr lang="en-CA" dirty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7772400" cy="4114800"/>
          </a:xfrm>
        </p:spPr>
        <p:txBody>
          <a:bodyPr/>
          <a:lstStyle/>
          <a:p>
            <a:pPr marL="222250" indent="-222250">
              <a:lnSpc>
                <a:spcPct val="90000"/>
              </a:lnSpc>
            </a:pPr>
            <a:r>
              <a:rPr lang="en-US" altLang="en-US" sz="2800" dirty="0" smtClean="0"/>
              <a:t>Master Licensee</a:t>
            </a:r>
          </a:p>
          <a:p>
            <a:pPr marL="519113" lvl="1" indent="-182563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400" dirty="0" smtClean="0"/>
              <a:t>An independent firm or individual acting as a sales agent with the responsibility for finding new franchises within a specified territory</a:t>
            </a:r>
          </a:p>
          <a:p>
            <a:pPr marL="222250" indent="-222250">
              <a:lnSpc>
                <a:spcPct val="90000"/>
              </a:lnSpc>
            </a:pPr>
            <a:r>
              <a:rPr lang="en-US" altLang="en-US" sz="2800" dirty="0" smtClean="0"/>
              <a:t>Multiple-Unit Ownership</a:t>
            </a:r>
          </a:p>
          <a:p>
            <a:pPr marL="519113" lvl="1" indent="-182563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400" dirty="0" smtClean="0"/>
              <a:t>Holding by a single franchisee of more than one franchise from the same company</a:t>
            </a:r>
          </a:p>
          <a:p>
            <a:pPr marL="222250" indent="-222250">
              <a:lnSpc>
                <a:spcPct val="90000"/>
              </a:lnSpc>
            </a:pPr>
            <a:r>
              <a:rPr lang="en-US" altLang="en-US" sz="2800" dirty="0" smtClean="0"/>
              <a:t>Area Developers</a:t>
            </a:r>
          </a:p>
          <a:p>
            <a:pPr marL="519113" lvl="1" indent="-182563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400" dirty="0" smtClean="0"/>
              <a:t>Individuals or firms that obtain the legal right to open several franchised outlets in a given area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D2581298-CF6B-4333-B1E3-8D954AA6BD58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305800" y="6019800"/>
            <a:ext cx="7239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rgbClr val="000000"/>
                </a:solidFill>
                <a:latin typeface="Arial" charset="0"/>
              </a:rPr>
              <a:t>Exhibit 4-2</a:t>
            </a:r>
            <a:endParaRPr lang="en-US" altLang="en-US" sz="1200" b="0">
              <a:latin typeface="Arial" charset="0"/>
            </a:endParaRP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542132" y="1358900"/>
            <a:ext cx="8075612" cy="3956050"/>
            <a:chOff x="337" y="384"/>
            <a:chExt cx="5087" cy="2492"/>
          </a:xfrm>
        </p:grpSpPr>
        <p:pic>
          <p:nvPicPr>
            <p:cNvPr id="2151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2" y="384"/>
              <a:ext cx="1962" cy="2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" y="384"/>
              <a:ext cx="1948" cy="2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Freeform 6"/>
            <p:cNvSpPr>
              <a:spLocks/>
            </p:cNvSpPr>
            <p:nvPr/>
          </p:nvSpPr>
          <p:spPr bwMode="auto">
            <a:xfrm>
              <a:off x="2289" y="400"/>
              <a:ext cx="1187" cy="2471"/>
            </a:xfrm>
            <a:custGeom>
              <a:avLst/>
              <a:gdLst>
                <a:gd name="T0" fmla="*/ 993 w 993"/>
                <a:gd name="T1" fmla="*/ 1713 h 1913"/>
                <a:gd name="T2" fmla="*/ 993 w 993"/>
                <a:gd name="T3" fmla="*/ 1713 h 1913"/>
                <a:gd name="T4" fmla="*/ 989 w 993"/>
                <a:gd name="T5" fmla="*/ 1752 h 1913"/>
                <a:gd name="T6" fmla="*/ 977 w 993"/>
                <a:gd name="T7" fmla="*/ 1790 h 1913"/>
                <a:gd name="T8" fmla="*/ 958 w 993"/>
                <a:gd name="T9" fmla="*/ 1825 h 1913"/>
                <a:gd name="T10" fmla="*/ 935 w 993"/>
                <a:gd name="T11" fmla="*/ 1852 h 1913"/>
                <a:gd name="T12" fmla="*/ 904 w 993"/>
                <a:gd name="T13" fmla="*/ 1879 h 1913"/>
                <a:gd name="T14" fmla="*/ 874 w 993"/>
                <a:gd name="T15" fmla="*/ 1898 h 1913"/>
                <a:gd name="T16" fmla="*/ 835 w 993"/>
                <a:gd name="T17" fmla="*/ 1909 h 1913"/>
                <a:gd name="T18" fmla="*/ 793 w 993"/>
                <a:gd name="T19" fmla="*/ 1913 h 1913"/>
                <a:gd name="T20" fmla="*/ 200 w 993"/>
                <a:gd name="T21" fmla="*/ 1913 h 1913"/>
                <a:gd name="T22" fmla="*/ 200 w 993"/>
                <a:gd name="T23" fmla="*/ 1913 h 1913"/>
                <a:gd name="T24" fmla="*/ 161 w 993"/>
                <a:gd name="T25" fmla="*/ 1909 h 1913"/>
                <a:gd name="T26" fmla="*/ 123 w 993"/>
                <a:gd name="T27" fmla="*/ 1898 h 1913"/>
                <a:gd name="T28" fmla="*/ 88 w 993"/>
                <a:gd name="T29" fmla="*/ 1879 h 1913"/>
                <a:gd name="T30" fmla="*/ 57 w 993"/>
                <a:gd name="T31" fmla="*/ 1852 h 1913"/>
                <a:gd name="T32" fmla="*/ 34 w 993"/>
                <a:gd name="T33" fmla="*/ 1825 h 1913"/>
                <a:gd name="T34" fmla="*/ 15 w 993"/>
                <a:gd name="T35" fmla="*/ 1790 h 1913"/>
                <a:gd name="T36" fmla="*/ 3 w 993"/>
                <a:gd name="T37" fmla="*/ 1752 h 1913"/>
                <a:gd name="T38" fmla="*/ 0 w 993"/>
                <a:gd name="T39" fmla="*/ 1713 h 1913"/>
                <a:gd name="T40" fmla="*/ 0 w 993"/>
                <a:gd name="T41" fmla="*/ 200 h 1913"/>
                <a:gd name="T42" fmla="*/ 0 w 993"/>
                <a:gd name="T43" fmla="*/ 200 h 1913"/>
                <a:gd name="T44" fmla="*/ 3 w 993"/>
                <a:gd name="T45" fmla="*/ 157 h 1913"/>
                <a:gd name="T46" fmla="*/ 15 w 993"/>
                <a:gd name="T47" fmla="*/ 119 h 1913"/>
                <a:gd name="T48" fmla="*/ 34 w 993"/>
                <a:gd name="T49" fmla="*/ 84 h 1913"/>
                <a:gd name="T50" fmla="*/ 57 w 993"/>
                <a:gd name="T51" fmla="*/ 57 h 1913"/>
                <a:gd name="T52" fmla="*/ 88 w 993"/>
                <a:gd name="T53" fmla="*/ 30 h 1913"/>
                <a:gd name="T54" fmla="*/ 123 w 993"/>
                <a:gd name="T55" fmla="*/ 15 h 1913"/>
                <a:gd name="T56" fmla="*/ 161 w 993"/>
                <a:gd name="T57" fmla="*/ 3 h 1913"/>
                <a:gd name="T58" fmla="*/ 200 w 993"/>
                <a:gd name="T59" fmla="*/ 0 h 1913"/>
                <a:gd name="T60" fmla="*/ 793 w 993"/>
                <a:gd name="T61" fmla="*/ 0 h 1913"/>
                <a:gd name="T62" fmla="*/ 793 w 993"/>
                <a:gd name="T63" fmla="*/ 0 h 1913"/>
                <a:gd name="T64" fmla="*/ 835 w 993"/>
                <a:gd name="T65" fmla="*/ 3 h 1913"/>
                <a:gd name="T66" fmla="*/ 874 w 993"/>
                <a:gd name="T67" fmla="*/ 15 h 1913"/>
                <a:gd name="T68" fmla="*/ 904 w 993"/>
                <a:gd name="T69" fmla="*/ 30 h 1913"/>
                <a:gd name="T70" fmla="*/ 935 w 993"/>
                <a:gd name="T71" fmla="*/ 57 h 1913"/>
                <a:gd name="T72" fmla="*/ 958 w 993"/>
                <a:gd name="T73" fmla="*/ 84 h 1913"/>
                <a:gd name="T74" fmla="*/ 977 w 993"/>
                <a:gd name="T75" fmla="*/ 119 h 1913"/>
                <a:gd name="T76" fmla="*/ 989 w 993"/>
                <a:gd name="T77" fmla="*/ 157 h 1913"/>
                <a:gd name="T78" fmla="*/ 993 w 993"/>
                <a:gd name="T79" fmla="*/ 200 h 1913"/>
                <a:gd name="T80" fmla="*/ 993 w 993"/>
                <a:gd name="T81" fmla="*/ 1713 h 191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3"/>
                <a:gd name="T124" fmla="*/ 0 h 1913"/>
                <a:gd name="T125" fmla="*/ 993 w 993"/>
                <a:gd name="T126" fmla="*/ 1913 h 191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3" h="1913">
                  <a:moveTo>
                    <a:pt x="993" y="1713"/>
                  </a:moveTo>
                  <a:lnTo>
                    <a:pt x="993" y="1713"/>
                  </a:lnTo>
                  <a:lnTo>
                    <a:pt x="989" y="1752"/>
                  </a:lnTo>
                  <a:lnTo>
                    <a:pt x="977" y="1790"/>
                  </a:lnTo>
                  <a:lnTo>
                    <a:pt x="958" y="1825"/>
                  </a:lnTo>
                  <a:lnTo>
                    <a:pt x="935" y="1852"/>
                  </a:lnTo>
                  <a:lnTo>
                    <a:pt x="904" y="1879"/>
                  </a:lnTo>
                  <a:lnTo>
                    <a:pt x="874" y="1898"/>
                  </a:lnTo>
                  <a:lnTo>
                    <a:pt x="835" y="1909"/>
                  </a:lnTo>
                  <a:lnTo>
                    <a:pt x="793" y="1913"/>
                  </a:lnTo>
                  <a:lnTo>
                    <a:pt x="200" y="1913"/>
                  </a:lnTo>
                  <a:lnTo>
                    <a:pt x="161" y="1909"/>
                  </a:lnTo>
                  <a:lnTo>
                    <a:pt x="123" y="1898"/>
                  </a:lnTo>
                  <a:lnTo>
                    <a:pt x="88" y="1879"/>
                  </a:lnTo>
                  <a:lnTo>
                    <a:pt x="57" y="1852"/>
                  </a:lnTo>
                  <a:lnTo>
                    <a:pt x="34" y="1825"/>
                  </a:lnTo>
                  <a:lnTo>
                    <a:pt x="15" y="1790"/>
                  </a:lnTo>
                  <a:lnTo>
                    <a:pt x="3" y="1752"/>
                  </a:lnTo>
                  <a:lnTo>
                    <a:pt x="0" y="1713"/>
                  </a:lnTo>
                  <a:lnTo>
                    <a:pt x="0" y="200"/>
                  </a:lnTo>
                  <a:lnTo>
                    <a:pt x="3" y="157"/>
                  </a:lnTo>
                  <a:lnTo>
                    <a:pt x="15" y="119"/>
                  </a:lnTo>
                  <a:lnTo>
                    <a:pt x="34" y="84"/>
                  </a:lnTo>
                  <a:lnTo>
                    <a:pt x="57" y="57"/>
                  </a:lnTo>
                  <a:lnTo>
                    <a:pt x="88" y="30"/>
                  </a:lnTo>
                  <a:lnTo>
                    <a:pt x="123" y="15"/>
                  </a:lnTo>
                  <a:lnTo>
                    <a:pt x="161" y="3"/>
                  </a:lnTo>
                  <a:lnTo>
                    <a:pt x="200" y="0"/>
                  </a:lnTo>
                  <a:lnTo>
                    <a:pt x="793" y="0"/>
                  </a:lnTo>
                  <a:lnTo>
                    <a:pt x="835" y="3"/>
                  </a:lnTo>
                  <a:lnTo>
                    <a:pt x="874" y="15"/>
                  </a:lnTo>
                  <a:lnTo>
                    <a:pt x="904" y="30"/>
                  </a:lnTo>
                  <a:lnTo>
                    <a:pt x="935" y="57"/>
                  </a:lnTo>
                  <a:lnTo>
                    <a:pt x="958" y="84"/>
                  </a:lnTo>
                  <a:lnTo>
                    <a:pt x="977" y="119"/>
                  </a:lnTo>
                  <a:lnTo>
                    <a:pt x="989" y="157"/>
                  </a:lnTo>
                  <a:lnTo>
                    <a:pt x="993" y="200"/>
                  </a:lnTo>
                  <a:lnTo>
                    <a:pt x="993" y="17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21513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5" y="429"/>
              <a:ext cx="1119" cy="2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4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503"/>
              <a:ext cx="1008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5" name="Freeform 9"/>
            <p:cNvSpPr>
              <a:spLocks/>
            </p:cNvSpPr>
            <p:nvPr/>
          </p:nvSpPr>
          <p:spPr bwMode="auto">
            <a:xfrm>
              <a:off x="2427" y="1339"/>
              <a:ext cx="216" cy="155"/>
            </a:xfrm>
            <a:custGeom>
              <a:avLst/>
              <a:gdLst>
                <a:gd name="T0" fmla="*/ 181 w 181"/>
                <a:gd name="T1" fmla="*/ 62 h 120"/>
                <a:gd name="T2" fmla="*/ 181 w 181"/>
                <a:gd name="T3" fmla="*/ 62 h 120"/>
                <a:gd name="T4" fmla="*/ 177 w 181"/>
                <a:gd name="T5" fmla="*/ 85 h 120"/>
                <a:gd name="T6" fmla="*/ 169 w 181"/>
                <a:gd name="T7" fmla="*/ 100 h 120"/>
                <a:gd name="T8" fmla="*/ 158 w 181"/>
                <a:gd name="T9" fmla="*/ 116 h 120"/>
                <a:gd name="T10" fmla="*/ 154 w 181"/>
                <a:gd name="T11" fmla="*/ 120 h 120"/>
                <a:gd name="T12" fmla="*/ 146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20 h 120"/>
                <a:gd name="T20" fmla="*/ 23 w 181"/>
                <a:gd name="T21" fmla="*/ 116 h 120"/>
                <a:gd name="T22" fmla="*/ 12 w 181"/>
                <a:gd name="T23" fmla="*/ 100 h 120"/>
                <a:gd name="T24" fmla="*/ 4 w 181"/>
                <a:gd name="T25" fmla="*/ 85 h 120"/>
                <a:gd name="T26" fmla="*/ 0 w 181"/>
                <a:gd name="T27" fmla="*/ 62 h 120"/>
                <a:gd name="T28" fmla="*/ 0 w 181"/>
                <a:gd name="T29" fmla="*/ 62 h 120"/>
                <a:gd name="T30" fmla="*/ 0 w 181"/>
                <a:gd name="T31" fmla="*/ 62 h 120"/>
                <a:gd name="T32" fmla="*/ 4 w 181"/>
                <a:gd name="T33" fmla="*/ 39 h 120"/>
                <a:gd name="T34" fmla="*/ 12 w 181"/>
                <a:gd name="T35" fmla="*/ 20 h 120"/>
                <a:gd name="T36" fmla="*/ 23 w 181"/>
                <a:gd name="T37" fmla="*/ 8 h 120"/>
                <a:gd name="T38" fmla="*/ 27 w 181"/>
                <a:gd name="T39" fmla="*/ 4 h 120"/>
                <a:gd name="T40" fmla="*/ 35 w 181"/>
                <a:gd name="T41" fmla="*/ 0 h 120"/>
                <a:gd name="T42" fmla="*/ 146 w 181"/>
                <a:gd name="T43" fmla="*/ 0 h 120"/>
                <a:gd name="T44" fmla="*/ 146 w 181"/>
                <a:gd name="T45" fmla="*/ 0 h 120"/>
                <a:gd name="T46" fmla="*/ 154 w 181"/>
                <a:gd name="T47" fmla="*/ 4 h 120"/>
                <a:gd name="T48" fmla="*/ 158 w 181"/>
                <a:gd name="T49" fmla="*/ 8 h 120"/>
                <a:gd name="T50" fmla="*/ 169 w 181"/>
                <a:gd name="T51" fmla="*/ 20 h 120"/>
                <a:gd name="T52" fmla="*/ 177 w 181"/>
                <a:gd name="T53" fmla="*/ 39 h 120"/>
                <a:gd name="T54" fmla="*/ 181 w 181"/>
                <a:gd name="T55" fmla="*/ 62 h 120"/>
                <a:gd name="T56" fmla="*/ 181 w 181"/>
                <a:gd name="T57" fmla="*/ 62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62"/>
                  </a:moveTo>
                  <a:lnTo>
                    <a:pt x="181" y="62"/>
                  </a:lnTo>
                  <a:lnTo>
                    <a:pt x="177" y="85"/>
                  </a:lnTo>
                  <a:lnTo>
                    <a:pt x="169" y="100"/>
                  </a:lnTo>
                  <a:lnTo>
                    <a:pt x="158" y="116"/>
                  </a:lnTo>
                  <a:lnTo>
                    <a:pt x="154" y="120"/>
                  </a:lnTo>
                  <a:lnTo>
                    <a:pt x="146" y="120"/>
                  </a:lnTo>
                  <a:lnTo>
                    <a:pt x="35" y="120"/>
                  </a:lnTo>
                  <a:lnTo>
                    <a:pt x="27" y="120"/>
                  </a:lnTo>
                  <a:lnTo>
                    <a:pt x="23" y="116"/>
                  </a:lnTo>
                  <a:lnTo>
                    <a:pt x="12" y="100"/>
                  </a:lnTo>
                  <a:lnTo>
                    <a:pt x="4" y="85"/>
                  </a:lnTo>
                  <a:lnTo>
                    <a:pt x="0" y="62"/>
                  </a:lnTo>
                  <a:lnTo>
                    <a:pt x="4" y="39"/>
                  </a:lnTo>
                  <a:lnTo>
                    <a:pt x="12" y="20"/>
                  </a:lnTo>
                  <a:lnTo>
                    <a:pt x="23" y="8"/>
                  </a:lnTo>
                  <a:lnTo>
                    <a:pt x="27" y="4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4"/>
                  </a:lnTo>
                  <a:lnTo>
                    <a:pt x="158" y="8"/>
                  </a:lnTo>
                  <a:lnTo>
                    <a:pt x="169" y="20"/>
                  </a:lnTo>
                  <a:lnTo>
                    <a:pt x="177" y="39"/>
                  </a:lnTo>
                  <a:lnTo>
                    <a:pt x="18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16" name="Freeform 10"/>
            <p:cNvSpPr>
              <a:spLocks/>
            </p:cNvSpPr>
            <p:nvPr/>
          </p:nvSpPr>
          <p:spPr bwMode="auto">
            <a:xfrm>
              <a:off x="2671" y="1339"/>
              <a:ext cx="216" cy="155"/>
            </a:xfrm>
            <a:custGeom>
              <a:avLst/>
              <a:gdLst>
                <a:gd name="T0" fmla="*/ 181 w 181"/>
                <a:gd name="T1" fmla="*/ 62 h 120"/>
                <a:gd name="T2" fmla="*/ 181 w 181"/>
                <a:gd name="T3" fmla="*/ 62 h 120"/>
                <a:gd name="T4" fmla="*/ 177 w 181"/>
                <a:gd name="T5" fmla="*/ 85 h 120"/>
                <a:gd name="T6" fmla="*/ 169 w 181"/>
                <a:gd name="T7" fmla="*/ 100 h 120"/>
                <a:gd name="T8" fmla="*/ 158 w 181"/>
                <a:gd name="T9" fmla="*/ 116 h 120"/>
                <a:gd name="T10" fmla="*/ 154 w 181"/>
                <a:gd name="T11" fmla="*/ 120 h 120"/>
                <a:gd name="T12" fmla="*/ 146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20 h 120"/>
                <a:gd name="T20" fmla="*/ 23 w 181"/>
                <a:gd name="T21" fmla="*/ 116 h 120"/>
                <a:gd name="T22" fmla="*/ 12 w 181"/>
                <a:gd name="T23" fmla="*/ 100 h 120"/>
                <a:gd name="T24" fmla="*/ 4 w 181"/>
                <a:gd name="T25" fmla="*/ 85 h 120"/>
                <a:gd name="T26" fmla="*/ 0 w 181"/>
                <a:gd name="T27" fmla="*/ 62 h 120"/>
                <a:gd name="T28" fmla="*/ 0 w 181"/>
                <a:gd name="T29" fmla="*/ 62 h 120"/>
                <a:gd name="T30" fmla="*/ 0 w 181"/>
                <a:gd name="T31" fmla="*/ 62 h 120"/>
                <a:gd name="T32" fmla="*/ 4 w 181"/>
                <a:gd name="T33" fmla="*/ 39 h 120"/>
                <a:gd name="T34" fmla="*/ 12 w 181"/>
                <a:gd name="T35" fmla="*/ 20 h 120"/>
                <a:gd name="T36" fmla="*/ 23 w 181"/>
                <a:gd name="T37" fmla="*/ 8 h 120"/>
                <a:gd name="T38" fmla="*/ 27 w 181"/>
                <a:gd name="T39" fmla="*/ 4 h 120"/>
                <a:gd name="T40" fmla="*/ 35 w 181"/>
                <a:gd name="T41" fmla="*/ 0 h 120"/>
                <a:gd name="T42" fmla="*/ 146 w 181"/>
                <a:gd name="T43" fmla="*/ 0 h 120"/>
                <a:gd name="T44" fmla="*/ 146 w 181"/>
                <a:gd name="T45" fmla="*/ 0 h 120"/>
                <a:gd name="T46" fmla="*/ 154 w 181"/>
                <a:gd name="T47" fmla="*/ 4 h 120"/>
                <a:gd name="T48" fmla="*/ 158 w 181"/>
                <a:gd name="T49" fmla="*/ 8 h 120"/>
                <a:gd name="T50" fmla="*/ 169 w 181"/>
                <a:gd name="T51" fmla="*/ 20 h 120"/>
                <a:gd name="T52" fmla="*/ 177 w 181"/>
                <a:gd name="T53" fmla="*/ 39 h 120"/>
                <a:gd name="T54" fmla="*/ 181 w 181"/>
                <a:gd name="T55" fmla="*/ 62 h 120"/>
                <a:gd name="T56" fmla="*/ 181 w 181"/>
                <a:gd name="T57" fmla="*/ 62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62"/>
                  </a:moveTo>
                  <a:lnTo>
                    <a:pt x="181" y="62"/>
                  </a:lnTo>
                  <a:lnTo>
                    <a:pt x="177" y="85"/>
                  </a:lnTo>
                  <a:lnTo>
                    <a:pt x="169" y="100"/>
                  </a:lnTo>
                  <a:lnTo>
                    <a:pt x="158" y="116"/>
                  </a:lnTo>
                  <a:lnTo>
                    <a:pt x="154" y="120"/>
                  </a:lnTo>
                  <a:lnTo>
                    <a:pt x="146" y="120"/>
                  </a:lnTo>
                  <a:lnTo>
                    <a:pt x="35" y="120"/>
                  </a:lnTo>
                  <a:lnTo>
                    <a:pt x="27" y="120"/>
                  </a:lnTo>
                  <a:lnTo>
                    <a:pt x="23" y="116"/>
                  </a:lnTo>
                  <a:lnTo>
                    <a:pt x="12" y="100"/>
                  </a:lnTo>
                  <a:lnTo>
                    <a:pt x="4" y="85"/>
                  </a:lnTo>
                  <a:lnTo>
                    <a:pt x="0" y="62"/>
                  </a:lnTo>
                  <a:lnTo>
                    <a:pt x="4" y="39"/>
                  </a:lnTo>
                  <a:lnTo>
                    <a:pt x="12" y="20"/>
                  </a:lnTo>
                  <a:lnTo>
                    <a:pt x="23" y="8"/>
                  </a:lnTo>
                  <a:lnTo>
                    <a:pt x="27" y="4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4"/>
                  </a:lnTo>
                  <a:lnTo>
                    <a:pt x="158" y="8"/>
                  </a:lnTo>
                  <a:lnTo>
                    <a:pt x="169" y="20"/>
                  </a:lnTo>
                  <a:lnTo>
                    <a:pt x="177" y="39"/>
                  </a:lnTo>
                  <a:lnTo>
                    <a:pt x="18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17" name="Freeform 11"/>
            <p:cNvSpPr>
              <a:spLocks/>
            </p:cNvSpPr>
            <p:nvPr/>
          </p:nvSpPr>
          <p:spPr bwMode="auto">
            <a:xfrm>
              <a:off x="2915" y="1339"/>
              <a:ext cx="216" cy="155"/>
            </a:xfrm>
            <a:custGeom>
              <a:avLst/>
              <a:gdLst>
                <a:gd name="T0" fmla="*/ 181 w 181"/>
                <a:gd name="T1" fmla="*/ 62 h 120"/>
                <a:gd name="T2" fmla="*/ 181 w 181"/>
                <a:gd name="T3" fmla="*/ 62 h 120"/>
                <a:gd name="T4" fmla="*/ 177 w 181"/>
                <a:gd name="T5" fmla="*/ 85 h 120"/>
                <a:gd name="T6" fmla="*/ 170 w 181"/>
                <a:gd name="T7" fmla="*/ 100 h 120"/>
                <a:gd name="T8" fmla="*/ 158 w 181"/>
                <a:gd name="T9" fmla="*/ 116 h 120"/>
                <a:gd name="T10" fmla="*/ 154 w 181"/>
                <a:gd name="T11" fmla="*/ 120 h 120"/>
                <a:gd name="T12" fmla="*/ 146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20 h 120"/>
                <a:gd name="T20" fmla="*/ 23 w 181"/>
                <a:gd name="T21" fmla="*/ 116 h 120"/>
                <a:gd name="T22" fmla="*/ 12 w 181"/>
                <a:gd name="T23" fmla="*/ 100 h 120"/>
                <a:gd name="T24" fmla="*/ 4 w 181"/>
                <a:gd name="T25" fmla="*/ 85 h 120"/>
                <a:gd name="T26" fmla="*/ 0 w 181"/>
                <a:gd name="T27" fmla="*/ 62 h 120"/>
                <a:gd name="T28" fmla="*/ 0 w 181"/>
                <a:gd name="T29" fmla="*/ 62 h 120"/>
                <a:gd name="T30" fmla="*/ 0 w 181"/>
                <a:gd name="T31" fmla="*/ 62 h 120"/>
                <a:gd name="T32" fmla="*/ 4 w 181"/>
                <a:gd name="T33" fmla="*/ 39 h 120"/>
                <a:gd name="T34" fmla="*/ 12 w 181"/>
                <a:gd name="T35" fmla="*/ 20 h 120"/>
                <a:gd name="T36" fmla="*/ 23 w 181"/>
                <a:gd name="T37" fmla="*/ 8 h 120"/>
                <a:gd name="T38" fmla="*/ 27 w 181"/>
                <a:gd name="T39" fmla="*/ 4 h 120"/>
                <a:gd name="T40" fmla="*/ 35 w 181"/>
                <a:gd name="T41" fmla="*/ 0 h 120"/>
                <a:gd name="T42" fmla="*/ 146 w 181"/>
                <a:gd name="T43" fmla="*/ 0 h 120"/>
                <a:gd name="T44" fmla="*/ 146 w 181"/>
                <a:gd name="T45" fmla="*/ 0 h 120"/>
                <a:gd name="T46" fmla="*/ 154 w 181"/>
                <a:gd name="T47" fmla="*/ 4 h 120"/>
                <a:gd name="T48" fmla="*/ 158 w 181"/>
                <a:gd name="T49" fmla="*/ 8 h 120"/>
                <a:gd name="T50" fmla="*/ 170 w 181"/>
                <a:gd name="T51" fmla="*/ 20 h 120"/>
                <a:gd name="T52" fmla="*/ 177 w 181"/>
                <a:gd name="T53" fmla="*/ 39 h 120"/>
                <a:gd name="T54" fmla="*/ 181 w 181"/>
                <a:gd name="T55" fmla="*/ 62 h 120"/>
                <a:gd name="T56" fmla="*/ 181 w 181"/>
                <a:gd name="T57" fmla="*/ 62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62"/>
                  </a:moveTo>
                  <a:lnTo>
                    <a:pt x="181" y="62"/>
                  </a:lnTo>
                  <a:lnTo>
                    <a:pt x="177" y="85"/>
                  </a:lnTo>
                  <a:lnTo>
                    <a:pt x="170" y="100"/>
                  </a:lnTo>
                  <a:lnTo>
                    <a:pt x="158" y="116"/>
                  </a:lnTo>
                  <a:lnTo>
                    <a:pt x="154" y="120"/>
                  </a:lnTo>
                  <a:lnTo>
                    <a:pt x="146" y="120"/>
                  </a:lnTo>
                  <a:lnTo>
                    <a:pt x="35" y="120"/>
                  </a:lnTo>
                  <a:lnTo>
                    <a:pt x="27" y="120"/>
                  </a:lnTo>
                  <a:lnTo>
                    <a:pt x="23" y="116"/>
                  </a:lnTo>
                  <a:lnTo>
                    <a:pt x="12" y="100"/>
                  </a:lnTo>
                  <a:lnTo>
                    <a:pt x="4" y="85"/>
                  </a:lnTo>
                  <a:lnTo>
                    <a:pt x="0" y="62"/>
                  </a:lnTo>
                  <a:lnTo>
                    <a:pt x="4" y="39"/>
                  </a:lnTo>
                  <a:lnTo>
                    <a:pt x="12" y="20"/>
                  </a:lnTo>
                  <a:lnTo>
                    <a:pt x="23" y="8"/>
                  </a:lnTo>
                  <a:lnTo>
                    <a:pt x="27" y="4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4"/>
                  </a:lnTo>
                  <a:lnTo>
                    <a:pt x="158" y="8"/>
                  </a:lnTo>
                  <a:lnTo>
                    <a:pt x="170" y="20"/>
                  </a:lnTo>
                  <a:lnTo>
                    <a:pt x="177" y="39"/>
                  </a:lnTo>
                  <a:lnTo>
                    <a:pt x="18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18" name="Freeform 12"/>
            <p:cNvSpPr>
              <a:spLocks/>
            </p:cNvSpPr>
            <p:nvPr/>
          </p:nvSpPr>
          <p:spPr bwMode="auto">
            <a:xfrm>
              <a:off x="3158" y="1339"/>
              <a:ext cx="217" cy="155"/>
            </a:xfrm>
            <a:custGeom>
              <a:avLst/>
              <a:gdLst>
                <a:gd name="T0" fmla="*/ 181 w 181"/>
                <a:gd name="T1" fmla="*/ 62 h 120"/>
                <a:gd name="T2" fmla="*/ 181 w 181"/>
                <a:gd name="T3" fmla="*/ 62 h 120"/>
                <a:gd name="T4" fmla="*/ 177 w 181"/>
                <a:gd name="T5" fmla="*/ 85 h 120"/>
                <a:gd name="T6" fmla="*/ 170 w 181"/>
                <a:gd name="T7" fmla="*/ 100 h 120"/>
                <a:gd name="T8" fmla="*/ 158 w 181"/>
                <a:gd name="T9" fmla="*/ 116 h 120"/>
                <a:gd name="T10" fmla="*/ 154 w 181"/>
                <a:gd name="T11" fmla="*/ 120 h 120"/>
                <a:gd name="T12" fmla="*/ 147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20 h 120"/>
                <a:gd name="T20" fmla="*/ 23 w 181"/>
                <a:gd name="T21" fmla="*/ 116 h 120"/>
                <a:gd name="T22" fmla="*/ 12 w 181"/>
                <a:gd name="T23" fmla="*/ 100 h 120"/>
                <a:gd name="T24" fmla="*/ 4 w 181"/>
                <a:gd name="T25" fmla="*/ 85 h 120"/>
                <a:gd name="T26" fmla="*/ 0 w 181"/>
                <a:gd name="T27" fmla="*/ 62 h 120"/>
                <a:gd name="T28" fmla="*/ 0 w 181"/>
                <a:gd name="T29" fmla="*/ 62 h 120"/>
                <a:gd name="T30" fmla="*/ 0 w 181"/>
                <a:gd name="T31" fmla="*/ 62 h 120"/>
                <a:gd name="T32" fmla="*/ 4 w 181"/>
                <a:gd name="T33" fmla="*/ 39 h 120"/>
                <a:gd name="T34" fmla="*/ 12 w 181"/>
                <a:gd name="T35" fmla="*/ 20 h 120"/>
                <a:gd name="T36" fmla="*/ 23 w 181"/>
                <a:gd name="T37" fmla="*/ 8 h 120"/>
                <a:gd name="T38" fmla="*/ 27 w 181"/>
                <a:gd name="T39" fmla="*/ 4 h 120"/>
                <a:gd name="T40" fmla="*/ 35 w 181"/>
                <a:gd name="T41" fmla="*/ 0 h 120"/>
                <a:gd name="T42" fmla="*/ 147 w 181"/>
                <a:gd name="T43" fmla="*/ 0 h 120"/>
                <a:gd name="T44" fmla="*/ 147 w 181"/>
                <a:gd name="T45" fmla="*/ 0 h 120"/>
                <a:gd name="T46" fmla="*/ 154 w 181"/>
                <a:gd name="T47" fmla="*/ 4 h 120"/>
                <a:gd name="T48" fmla="*/ 158 w 181"/>
                <a:gd name="T49" fmla="*/ 8 h 120"/>
                <a:gd name="T50" fmla="*/ 170 w 181"/>
                <a:gd name="T51" fmla="*/ 20 h 120"/>
                <a:gd name="T52" fmla="*/ 177 w 181"/>
                <a:gd name="T53" fmla="*/ 39 h 120"/>
                <a:gd name="T54" fmla="*/ 181 w 181"/>
                <a:gd name="T55" fmla="*/ 62 h 120"/>
                <a:gd name="T56" fmla="*/ 181 w 181"/>
                <a:gd name="T57" fmla="*/ 62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62"/>
                  </a:moveTo>
                  <a:lnTo>
                    <a:pt x="181" y="62"/>
                  </a:lnTo>
                  <a:lnTo>
                    <a:pt x="177" y="85"/>
                  </a:lnTo>
                  <a:lnTo>
                    <a:pt x="170" y="100"/>
                  </a:lnTo>
                  <a:lnTo>
                    <a:pt x="158" y="116"/>
                  </a:lnTo>
                  <a:lnTo>
                    <a:pt x="154" y="120"/>
                  </a:lnTo>
                  <a:lnTo>
                    <a:pt x="147" y="120"/>
                  </a:lnTo>
                  <a:lnTo>
                    <a:pt x="35" y="120"/>
                  </a:lnTo>
                  <a:lnTo>
                    <a:pt x="27" y="120"/>
                  </a:lnTo>
                  <a:lnTo>
                    <a:pt x="23" y="116"/>
                  </a:lnTo>
                  <a:lnTo>
                    <a:pt x="12" y="100"/>
                  </a:lnTo>
                  <a:lnTo>
                    <a:pt x="4" y="85"/>
                  </a:lnTo>
                  <a:lnTo>
                    <a:pt x="0" y="62"/>
                  </a:lnTo>
                  <a:lnTo>
                    <a:pt x="4" y="39"/>
                  </a:lnTo>
                  <a:lnTo>
                    <a:pt x="12" y="20"/>
                  </a:lnTo>
                  <a:lnTo>
                    <a:pt x="23" y="8"/>
                  </a:lnTo>
                  <a:lnTo>
                    <a:pt x="27" y="4"/>
                  </a:lnTo>
                  <a:lnTo>
                    <a:pt x="35" y="0"/>
                  </a:lnTo>
                  <a:lnTo>
                    <a:pt x="147" y="0"/>
                  </a:lnTo>
                  <a:lnTo>
                    <a:pt x="154" y="4"/>
                  </a:lnTo>
                  <a:lnTo>
                    <a:pt x="158" y="8"/>
                  </a:lnTo>
                  <a:lnTo>
                    <a:pt x="170" y="20"/>
                  </a:lnTo>
                  <a:lnTo>
                    <a:pt x="177" y="39"/>
                  </a:lnTo>
                  <a:lnTo>
                    <a:pt x="181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19" name="Freeform 13"/>
            <p:cNvSpPr>
              <a:spLocks/>
            </p:cNvSpPr>
            <p:nvPr/>
          </p:nvSpPr>
          <p:spPr bwMode="auto">
            <a:xfrm>
              <a:off x="2427" y="1637"/>
              <a:ext cx="216" cy="155"/>
            </a:xfrm>
            <a:custGeom>
              <a:avLst/>
              <a:gdLst>
                <a:gd name="T0" fmla="*/ 181 w 181"/>
                <a:gd name="T1" fmla="*/ 58 h 120"/>
                <a:gd name="T2" fmla="*/ 181 w 181"/>
                <a:gd name="T3" fmla="*/ 58 h 120"/>
                <a:gd name="T4" fmla="*/ 177 w 181"/>
                <a:gd name="T5" fmla="*/ 81 h 120"/>
                <a:gd name="T6" fmla="*/ 169 w 181"/>
                <a:gd name="T7" fmla="*/ 100 h 120"/>
                <a:gd name="T8" fmla="*/ 158 w 181"/>
                <a:gd name="T9" fmla="*/ 112 h 120"/>
                <a:gd name="T10" fmla="*/ 154 w 181"/>
                <a:gd name="T11" fmla="*/ 116 h 120"/>
                <a:gd name="T12" fmla="*/ 146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16 h 120"/>
                <a:gd name="T20" fmla="*/ 23 w 181"/>
                <a:gd name="T21" fmla="*/ 112 h 120"/>
                <a:gd name="T22" fmla="*/ 12 w 181"/>
                <a:gd name="T23" fmla="*/ 100 h 120"/>
                <a:gd name="T24" fmla="*/ 4 w 181"/>
                <a:gd name="T25" fmla="*/ 81 h 120"/>
                <a:gd name="T26" fmla="*/ 0 w 181"/>
                <a:gd name="T27" fmla="*/ 58 h 120"/>
                <a:gd name="T28" fmla="*/ 0 w 181"/>
                <a:gd name="T29" fmla="*/ 58 h 120"/>
                <a:gd name="T30" fmla="*/ 0 w 181"/>
                <a:gd name="T31" fmla="*/ 58 h 120"/>
                <a:gd name="T32" fmla="*/ 4 w 181"/>
                <a:gd name="T33" fmla="*/ 35 h 120"/>
                <a:gd name="T34" fmla="*/ 12 w 181"/>
                <a:gd name="T35" fmla="*/ 20 h 120"/>
                <a:gd name="T36" fmla="*/ 23 w 181"/>
                <a:gd name="T37" fmla="*/ 4 h 120"/>
                <a:gd name="T38" fmla="*/ 27 w 181"/>
                <a:gd name="T39" fmla="*/ 0 h 120"/>
                <a:gd name="T40" fmla="*/ 35 w 181"/>
                <a:gd name="T41" fmla="*/ 0 h 120"/>
                <a:gd name="T42" fmla="*/ 146 w 181"/>
                <a:gd name="T43" fmla="*/ 0 h 120"/>
                <a:gd name="T44" fmla="*/ 146 w 181"/>
                <a:gd name="T45" fmla="*/ 0 h 120"/>
                <a:gd name="T46" fmla="*/ 154 w 181"/>
                <a:gd name="T47" fmla="*/ 0 h 120"/>
                <a:gd name="T48" fmla="*/ 158 w 181"/>
                <a:gd name="T49" fmla="*/ 4 h 120"/>
                <a:gd name="T50" fmla="*/ 169 w 181"/>
                <a:gd name="T51" fmla="*/ 20 h 120"/>
                <a:gd name="T52" fmla="*/ 177 w 181"/>
                <a:gd name="T53" fmla="*/ 35 h 120"/>
                <a:gd name="T54" fmla="*/ 181 w 181"/>
                <a:gd name="T55" fmla="*/ 58 h 120"/>
                <a:gd name="T56" fmla="*/ 181 w 181"/>
                <a:gd name="T57" fmla="*/ 58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69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20"/>
                  </a:lnTo>
                  <a:lnTo>
                    <a:pt x="35" y="120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20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69" y="20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0" name="Freeform 14"/>
            <p:cNvSpPr>
              <a:spLocks/>
            </p:cNvSpPr>
            <p:nvPr/>
          </p:nvSpPr>
          <p:spPr bwMode="auto">
            <a:xfrm>
              <a:off x="2671" y="1637"/>
              <a:ext cx="216" cy="155"/>
            </a:xfrm>
            <a:custGeom>
              <a:avLst/>
              <a:gdLst>
                <a:gd name="T0" fmla="*/ 181 w 181"/>
                <a:gd name="T1" fmla="*/ 58 h 120"/>
                <a:gd name="T2" fmla="*/ 181 w 181"/>
                <a:gd name="T3" fmla="*/ 58 h 120"/>
                <a:gd name="T4" fmla="*/ 177 w 181"/>
                <a:gd name="T5" fmla="*/ 81 h 120"/>
                <a:gd name="T6" fmla="*/ 169 w 181"/>
                <a:gd name="T7" fmla="*/ 100 h 120"/>
                <a:gd name="T8" fmla="*/ 158 w 181"/>
                <a:gd name="T9" fmla="*/ 112 h 120"/>
                <a:gd name="T10" fmla="*/ 154 w 181"/>
                <a:gd name="T11" fmla="*/ 116 h 120"/>
                <a:gd name="T12" fmla="*/ 146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16 h 120"/>
                <a:gd name="T20" fmla="*/ 23 w 181"/>
                <a:gd name="T21" fmla="*/ 112 h 120"/>
                <a:gd name="T22" fmla="*/ 12 w 181"/>
                <a:gd name="T23" fmla="*/ 100 h 120"/>
                <a:gd name="T24" fmla="*/ 4 w 181"/>
                <a:gd name="T25" fmla="*/ 81 h 120"/>
                <a:gd name="T26" fmla="*/ 0 w 181"/>
                <a:gd name="T27" fmla="*/ 58 h 120"/>
                <a:gd name="T28" fmla="*/ 0 w 181"/>
                <a:gd name="T29" fmla="*/ 58 h 120"/>
                <a:gd name="T30" fmla="*/ 0 w 181"/>
                <a:gd name="T31" fmla="*/ 58 h 120"/>
                <a:gd name="T32" fmla="*/ 4 w 181"/>
                <a:gd name="T33" fmla="*/ 35 h 120"/>
                <a:gd name="T34" fmla="*/ 12 w 181"/>
                <a:gd name="T35" fmla="*/ 20 h 120"/>
                <a:gd name="T36" fmla="*/ 23 w 181"/>
                <a:gd name="T37" fmla="*/ 4 h 120"/>
                <a:gd name="T38" fmla="*/ 27 w 181"/>
                <a:gd name="T39" fmla="*/ 0 h 120"/>
                <a:gd name="T40" fmla="*/ 35 w 181"/>
                <a:gd name="T41" fmla="*/ 0 h 120"/>
                <a:gd name="T42" fmla="*/ 146 w 181"/>
                <a:gd name="T43" fmla="*/ 0 h 120"/>
                <a:gd name="T44" fmla="*/ 146 w 181"/>
                <a:gd name="T45" fmla="*/ 0 h 120"/>
                <a:gd name="T46" fmla="*/ 154 w 181"/>
                <a:gd name="T47" fmla="*/ 0 h 120"/>
                <a:gd name="T48" fmla="*/ 158 w 181"/>
                <a:gd name="T49" fmla="*/ 4 h 120"/>
                <a:gd name="T50" fmla="*/ 169 w 181"/>
                <a:gd name="T51" fmla="*/ 20 h 120"/>
                <a:gd name="T52" fmla="*/ 177 w 181"/>
                <a:gd name="T53" fmla="*/ 35 h 120"/>
                <a:gd name="T54" fmla="*/ 181 w 181"/>
                <a:gd name="T55" fmla="*/ 58 h 120"/>
                <a:gd name="T56" fmla="*/ 181 w 181"/>
                <a:gd name="T57" fmla="*/ 58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69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20"/>
                  </a:lnTo>
                  <a:lnTo>
                    <a:pt x="35" y="120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20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69" y="20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1" name="Freeform 15"/>
            <p:cNvSpPr>
              <a:spLocks/>
            </p:cNvSpPr>
            <p:nvPr/>
          </p:nvSpPr>
          <p:spPr bwMode="auto">
            <a:xfrm>
              <a:off x="2915" y="1637"/>
              <a:ext cx="216" cy="155"/>
            </a:xfrm>
            <a:custGeom>
              <a:avLst/>
              <a:gdLst>
                <a:gd name="T0" fmla="*/ 181 w 181"/>
                <a:gd name="T1" fmla="*/ 58 h 120"/>
                <a:gd name="T2" fmla="*/ 181 w 181"/>
                <a:gd name="T3" fmla="*/ 58 h 120"/>
                <a:gd name="T4" fmla="*/ 177 w 181"/>
                <a:gd name="T5" fmla="*/ 81 h 120"/>
                <a:gd name="T6" fmla="*/ 170 w 181"/>
                <a:gd name="T7" fmla="*/ 100 h 120"/>
                <a:gd name="T8" fmla="*/ 158 w 181"/>
                <a:gd name="T9" fmla="*/ 112 h 120"/>
                <a:gd name="T10" fmla="*/ 154 w 181"/>
                <a:gd name="T11" fmla="*/ 116 h 120"/>
                <a:gd name="T12" fmla="*/ 146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16 h 120"/>
                <a:gd name="T20" fmla="*/ 23 w 181"/>
                <a:gd name="T21" fmla="*/ 112 h 120"/>
                <a:gd name="T22" fmla="*/ 12 w 181"/>
                <a:gd name="T23" fmla="*/ 100 h 120"/>
                <a:gd name="T24" fmla="*/ 4 w 181"/>
                <a:gd name="T25" fmla="*/ 81 h 120"/>
                <a:gd name="T26" fmla="*/ 0 w 181"/>
                <a:gd name="T27" fmla="*/ 58 h 120"/>
                <a:gd name="T28" fmla="*/ 0 w 181"/>
                <a:gd name="T29" fmla="*/ 58 h 120"/>
                <a:gd name="T30" fmla="*/ 0 w 181"/>
                <a:gd name="T31" fmla="*/ 58 h 120"/>
                <a:gd name="T32" fmla="*/ 4 w 181"/>
                <a:gd name="T33" fmla="*/ 35 h 120"/>
                <a:gd name="T34" fmla="*/ 12 w 181"/>
                <a:gd name="T35" fmla="*/ 20 h 120"/>
                <a:gd name="T36" fmla="*/ 23 w 181"/>
                <a:gd name="T37" fmla="*/ 4 h 120"/>
                <a:gd name="T38" fmla="*/ 27 w 181"/>
                <a:gd name="T39" fmla="*/ 0 h 120"/>
                <a:gd name="T40" fmla="*/ 35 w 181"/>
                <a:gd name="T41" fmla="*/ 0 h 120"/>
                <a:gd name="T42" fmla="*/ 146 w 181"/>
                <a:gd name="T43" fmla="*/ 0 h 120"/>
                <a:gd name="T44" fmla="*/ 146 w 181"/>
                <a:gd name="T45" fmla="*/ 0 h 120"/>
                <a:gd name="T46" fmla="*/ 154 w 181"/>
                <a:gd name="T47" fmla="*/ 0 h 120"/>
                <a:gd name="T48" fmla="*/ 158 w 181"/>
                <a:gd name="T49" fmla="*/ 4 h 120"/>
                <a:gd name="T50" fmla="*/ 170 w 181"/>
                <a:gd name="T51" fmla="*/ 20 h 120"/>
                <a:gd name="T52" fmla="*/ 177 w 181"/>
                <a:gd name="T53" fmla="*/ 35 h 120"/>
                <a:gd name="T54" fmla="*/ 181 w 181"/>
                <a:gd name="T55" fmla="*/ 58 h 120"/>
                <a:gd name="T56" fmla="*/ 181 w 181"/>
                <a:gd name="T57" fmla="*/ 58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70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20"/>
                  </a:lnTo>
                  <a:lnTo>
                    <a:pt x="35" y="120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20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70" y="20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2" name="Freeform 16"/>
            <p:cNvSpPr>
              <a:spLocks/>
            </p:cNvSpPr>
            <p:nvPr/>
          </p:nvSpPr>
          <p:spPr bwMode="auto">
            <a:xfrm>
              <a:off x="3158" y="1637"/>
              <a:ext cx="217" cy="155"/>
            </a:xfrm>
            <a:custGeom>
              <a:avLst/>
              <a:gdLst>
                <a:gd name="T0" fmla="*/ 181 w 181"/>
                <a:gd name="T1" fmla="*/ 58 h 120"/>
                <a:gd name="T2" fmla="*/ 181 w 181"/>
                <a:gd name="T3" fmla="*/ 58 h 120"/>
                <a:gd name="T4" fmla="*/ 177 w 181"/>
                <a:gd name="T5" fmla="*/ 81 h 120"/>
                <a:gd name="T6" fmla="*/ 170 w 181"/>
                <a:gd name="T7" fmla="*/ 100 h 120"/>
                <a:gd name="T8" fmla="*/ 158 w 181"/>
                <a:gd name="T9" fmla="*/ 112 h 120"/>
                <a:gd name="T10" fmla="*/ 154 w 181"/>
                <a:gd name="T11" fmla="*/ 116 h 120"/>
                <a:gd name="T12" fmla="*/ 147 w 181"/>
                <a:gd name="T13" fmla="*/ 120 h 120"/>
                <a:gd name="T14" fmla="*/ 35 w 181"/>
                <a:gd name="T15" fmla="*/ 120 h 120"/>
                <a:gd name="T16" fmla="*/ 35 w 181"/>
                <a:gd name="T17" fmla="*/ 120 h 120"/>
                <a:gd name="T18" fmla="*/ 27 w 181"/>
                <a:gd name="T19" fmla="*/ 116 h 120"/>
                <a:gd name="T20" fmla="*/ 23 w 181"/>
                <a:gd name="T21" fmla="*/ 112 h 120"/>
                <a:gd name="T22" fmla="*/ 12 w 181"/>
                <a:gd name="T23" fmla="*/ 100 h 120"/>
                <a:gd name="T24" fmla="*/ 4 w 181"/>
                <a:gd name="T25" fmla="*/ 81 h 120"/>
                <a:gd name="T26" fmla="*/ 0 w 181"/>
                <a:gd name="T27" fmla="*/ 58 h 120"/>
                <a:gd name="T28" fmla="*/ 0 w 181"/>
                <a:gd name="T29" fmla="*/ 58 h 120"/>
                <a:gd name="T30" fmla="*/ 0 w 181"/>
                <a:gd name="T31" fmla="*/ 58 h 120"/>
                <a:gd name="T32" fmla="*/ 4 w 181"/>
                <a:gd name="T33" fmla="*/ 35 h 120"/>
                <a:gd name="T34" fmla="*/ 12 w 181"/>
                <a:gd name="T35" fmla="*/ 20 h 120"/>
                <a:gd name="T36" fmla="*/ 23 w 181"/>
                <a:gd name="T37" fmla="*/ 4 h 120"/>
                <a:gd name="T38" fmla="*/ 27 w 181"/>
                <a:gd name="T39" fmla="*/ 0 h 120"/>
                <a:gd name="T40" fmla="*/ 35 w 181"/>
                <a:gd name="T41" fmla="*/ 0 h 120"/>
                <a:gd name="T42" fmla="*/ 147 w 181"/>
                <a:gd name="T43" fmla="*/ 0 h 120"/>
                <a:gd name="T44" fmla="*/ 147 w 181"/>
                <a:gd name="T45" fmla="*/ 0 h 120"/>
                <a:gd name="T46" fmla="*/ 154 w 181"/>
                <a:gd name="T47" fmla="*/ 0 h 120"/>
                <a:gd name="T48" fmla="*/ 158 w 181"/>
                <a:gd name="T49" fmla="*/ 4 h 120"/>
                <a:gd name="T50" fmla="*/ 170 w 181"/>
                <a:gd name="T51" fmla="*/ 20 h 120"/>
                <a:gd name="T52" fmla="*/ 177 w 181"/>
                <a:gd name="T53" fmla="*/ 35 h 120"/>
                <a:gd name="T54" fmla="*/ 181 w 181"/>
                <a:gd name="T55" fmla="*/ 58 h 120"/>
                <a:gd name="T56" fmla="*/ 181 w 181"/>
                <a:gd name="T57" fmla="*/ 58 h 1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20"/>
                <a:gd name="T89" fmla="*/ 181 w 181"/>
                <a:gd name="T90" fmla="*/ 120 h 1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20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70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7" y="120"/>
                  </a:lnTo>
                  <a:lnTo>
                    <a:pt x="35" y="120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20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70" y="20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3" name="Freeform 17"/>
            <p:cNvSpPr>
              <a:spLocks/>
            </p:cNvSpPr>
            <p:nvPr/>
          </p:nvSpPr>
          <p:spPr bwMode="auto">
            <a:xfrm>
              <a:off x="2427" y="1936"/>
              <a:ext cx="216" cy="149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69 w 181"/>
                <a:gd name="T7" fmla="*/ 100 h 116"/>
                <a:gd name="T8" fmla="*/ 158 w 181"/>
                <a:gd name="T9" fmla="*/ 112 h 116"/>
                <a:gd name="T10" fmla="*/ 154 w 181"/>
                <a:gd name="T11" fmla="*/ 116 h 116"/>
                <a:gd name="T12" fmla="*/ 146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0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6 w 181"/>
                <a:gd name="T43" fmla="*/ 0 h 116"/>
                <a:gd name="T44" fmla="*/ 146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69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69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69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4" name="Freeform 18"/>
            <p:cNvSpPr>
              <a:spLocks/>
            </p:cNvSpPr>
            <p:nvPr/>
          </p:nvSpPr>
          <p:spPr bwMode="auto">
            <a:xfrm>
              <a:off x="2671" y="1936"/>
              <a:ext cx="216" cy="149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69 w 181"/>
                <a:gd name="T7" fmla="*/ 100 h 116"/>
                <a:gd name="T8" fmla="*/ 158 w 181"/>
                <a:gd name="T9" fmla="*/ 112 h 116"/>
                <a:gd name="T10" fmla="*/ 154 w 181"/>
                <a:gd name="T11" fmla="*/ 116 h 116"/>
                <a:gd name="T12" fmla="*/ 146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0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6 w 181"/>
                <a:gd name="T43" fmla="*/ 0 h 116"/>
                <a:gd name="T44" fmla="*/ 146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69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69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69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5" name="Freeform 19"/>
            <p:cNvSpPr>
              <a:spLocks/>
            </p:cNvSpPr>
            <p:nvPr/>
          </p:nvSpPr>
          <p:spPr bwMode="auto">
            <a:xfrm>
              <a:off x="2915" y="1936"/>
              <a:ext cx="216" cy="149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70 w 181"/>
                <a:gd name="T7" fmla="*/ 100 h 116"/>
                <a:gd name="T8" fmla="*/ 158 w 181"/>
                <a:gd name="T9" fmla="*/ 112 h 116"/>
                <a:gd name="T10" fmla="*/ 154 w 181"/>
                <a:gd name="T11" fmla="*/ 116 h 116"/>
                <a:gd name="T12" fmla="*/ 146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0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6 w 181"/>
                <a:gd name="T43" fmla="*/ 0 h 116"/>
                <a:gd name="T44" fmla="*/ 146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70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70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70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6" name="Freeform 20"/>
            <p:cNvSpPr>
              <a:spLocks/>
            </p:cNvSpPr>
            <p:nvPr/>
          </p:nvSpPr>
          <p:spPr bwMode="auto">
            <a:xfrm>
              <a:off x="3158" y="1936"/>
              <a:ext cx="217" cy="149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70 w 181"/>
                <a:gd name="T7" fmla="*/ 100 h 116"/>
                <a:gd name="T8" fmla="*/ 158 w 181"/>
                <a:gd name="T9" fmla="*/ 112 h 116"/>
                <a:gd name="T10" fmla="*/ 154 w 181"/>
                <a:gd name="T11" fmla="*/ 116 h 116"/>
                <a:gd name="T12" fmla="*/ 147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0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7 w 181"/>
                <a:gd name="T43" fmla="*/ 0 h 116"/>
                <a:gd name="T44" fmla="*/ 147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70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70" y="100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7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0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70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7" name="Freeform 21"/>
            <p:cNvSpPr>
              <a:spLocks/>
            </p:cNvSpPr>
            <p:nvPr/>
          </p:nvSpPr>
          <p:spPr bwMode="auto">
            <a:xfrm>
              <a:off x="2427" y="2234"/>
              <a:ext cx="216" cy="150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69 w 181"/>
                <a:gd name="T7" fmla="*/ 101 h 116"/>
                <a:gd name="T8" fmla="*/ 158 w 181"/>
                <a:gd name="T9" fmla="*/ 112 h 116"/>
                <a:gd name="T10" fmla="*/ 154 w 181"/>
                <a:gd name="T11" fmla="*/ 116 h 116"/>
                <a:gd name="T12" fmla="*/ 146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1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6 w 181"/>
                <a:gd name="T43" fmla="*/ 0 h 116"/>
                <a:gd name="T44" fmla="*/ 146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69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69" y="101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1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69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8" name="Freeform 22"/>
            <p:cNvSpPr>
              <a:spLocks/>
            </p:cNvSpPr>
            <p:nvPr/>
          </p:nvSpPr>
          <p:spPr bwMode="auto">
            <a:xfrm>
              <a:off x="2671" y="2234"/>
              <a:ext cx="216" cy="150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69 w 181"/>
                <a:gd name="T7" fmla="*/ 101 h 116"/>
                <a:gd name="T8" fmla="*/ 158 w 181"/>
                <a:gd name="T9" fmla="*/ 112 h 116"/>
                <a:gd name="T10" fmla="*/ 154 w 181"/>
                <a:gd name="T11" fmla="*/ 116 h 116"/>
                <a:gd name="T12" fmla="*/ 146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1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6 w 181"/>
                <a:gd name="T43" fmla="*/ 0 h 116"/>
                <a:gd name="T44" fmla="*/ 146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69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69" y="101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1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69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29" name="Freeform 23"/>
            <p:cNvSpPr>
              <a:spLocks/>
            </p:cNvSpPr>
            <p:nvPr/>
          </p:nvSpPr>
          <p:spPr bwMode="auto">
            <a:xfrm>
              <a:off x="2915" y="2234"/>
              <a:ext cx="216" cy="150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70 w 181"/>
                <a:gd name="T7" fmla="*/ 101 h 116"/>
                <a:gd name="T8" fmla="*/ 158 w 181"/>
                <a:gd name="T9" fmla="*/ 112 h 116"/>
                <a:gd name="T10" fmla="*/ 154 w 181"/>
                <a:gd name="T11" fmla="*/ 116 h 116"/>
                <a:gd name="T12" fmla="*/ 146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1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6 w 181"/>
                <a:gd name="T43" fmla="*/ 0 h 116"/>
                <a:gd name="T44" fmla="*/ 146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70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70" y="101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6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1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70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30" name="Freeform 24"/>
            <p:cNvSpPr>
              <a:spLocks/>
            </p:cNvSpPr>
            <p:nvPr/>
          </p:nvSpPr>
          <p:spPr bwMode="auto">
            <a:xfrm>
              <a:off x="3158" y="2234"/>
              <a:ext cx="217" cy="150"/>
            </a:xfrm>
            <a:custGeom>
              <a:avLst/>
              <a:gdLst>
                <a:gd name="T0" fmla="*/ 181 w 181"/>
                <a:gd name="T1" fmla="*/ 58 h 116"/>
                <a:gd name="T2" fmla="*/ 181 w 181"/>
                <a:gd name="T3" fmla="*/ 58 h 116"/>
                <a:gd name="T4" fmla="*/ 177 w 181"/>
                <a:gd name="T5" fmla="*/ 81 h 116"/>
                <a:gd name="T6" fmla="*/ 170 w 181"/>
                <a:gd name="T7" fmla="*/ 101 h 116"/>
                <a:gd name="T8" fmla="*/ 158 w 181"/>
                <a:gd name="T9" fmla="*/ 112 h 116"/>
                <a:gd name="T10" fmla="*/ 154 w 181"/>
                <a:gd name="T11" fmla="*/ 116 h 116"/>
                <a:gd name="T12" fmla="*/ 147 w 181"/>
                <a:gd name="T13" fmla="*/ 116 h 116"/>
                <a:gd name="T14" fmla="*/ 35 w 181"/>
                <a:gd name="T15" fmla="*/ 116 h 116"/>
                <a:gd name="T16" fmla="*/ 35 w 181"/>
                <a:gd name="T17" fmla="*/ 116 h 116"/>
                <a:gd name="T18" fmla="*/ 27 w 181"/>
                <a:gd name="T19" fmla="*/ 116 h 116"/>
                <a:gd name="T20" fmla="*/ 23 w 181"/>
                <a:gd name="T21" fmla="*/ 112 h 116"/>
                <a:gd name="T22" fmla="*/ 12 w 181"/>
                <a:gd name="T23" fmla="*/ 101 h 116"/>
                <a:gd name="T24" fmla="*/ 4 w 181"/>
                <a:gd name="T25" fmla="*/ 81 h 116"/>
                <a:gd name="T26" fmla="*/ 0 w 181"/>
                <a:gd name="T27" fmla="*/ 58 h 116"/>
                <a:gd name="T28" fmla="*/ 0 w 181"/>
                <a:gd name="T29" fmla="*/ 58 h 116"/>
                <a:gd name="T30" fmla="*/ 0 w 181"/>
                <a:gd name="T31" fmla="*/ 58 h 116"/>
                <a:gd name="T32" fmla="*/ 4 w 181"/>
                <a:gd name="T33" fmla="*/ 35 h 116"/>
                <a:gd name="T34" fmla="*/ 12 w 181"/>
                <a:gd name="T35" fmla="*/ 16 h 116"/>
                <a:gd name="T36" fmla="*/ 23 w 181"/>
                <a:gd name="T37" fmla="*/ 4 h 116"/>
                <a:gd name="T38" fmla="*/ 27 w 181"/>
                <a:gd name="T39" fmla="*/ 0 h 116"/>
                <a:gd name="T40" fmla="*/ 35 w 181"/>
                <a:gd name="T41" fmla="*/ 0 h 116"/>
                <a:gd name="T42" fmla="*/ 147 w 181"/>
                <a:gd name="T43" fmla="*/ 0 h 116"/>
                <a:gd name="T44" fmla="*/ 147 w 181"/>
                <a:gd name="T45" fmla="*/ 0 h 116"/>
                <a:gd name="T46" fmla="*/ 154 w 181"/>
                <a:gd name="T47" fmla="*/ 0 h 116"/>
                <a:gd name="T48" fmla="*/ 158 w 181"/>
                <a:gd name="T49" fmla="*/ 4 h 116"/>
                <a:gd name="T50" fmla="*/ 170 w 181"/>
                <a:gd name="T51" fmla="*/ 16 h 116"/>
                <a:gd name="T52" fmla="*/ 177 w 181"/>
                <a:gd name="T53" fmla="*/ 35 h 116"/>
                <a:gd name="T54" fmla="*/ 181 w 181"/>
                <a:gd name="T55" fmla="*/ 58 h 116"/>
                <a:gd name="T56" fmla="*/ 181 w 181"/>
                <a:gd name="T57" fmla="*/ 58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6"/>
                <a:gd name="T89" fmla="*/ 181 w 181"/>
                <a:gd name="T90" fmla="*/ 116 h 11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6">
                  <a:moveTo>
                    <a:pt x="181" y="58"/>
                  </a:moveTo>
                  <a:lnTo>
                    <a:pt x="181" y="58"/>
                  </a:lnTo>
                  <a:lnTo>
                    <a:pt x="177" y="81"/>
                  </a:lnTo>
                  <a:lnTo>
                    <a:pt x="170" y="101"/>
                  </a:lnTo>
                  <a:lnTo>
                    <a:pt x="158" y="112"/>
                  </a:lnTo>
                  <a:lnTo>
                    <a:pt x="154" y="116"/>
                  </a:lnTo>
                  <a:lnTo>
                    <a:pt x="147" y="116"/>
                  </a:lnTo>
                  <a:lnTo>
                    <a:pt x="35" y="116"/>
                  </a:lnTo>
                  <a:lnTo>
                    <a:pt x="27" y="116"/>
                  </a:lnTo>
                  <a:lnTo>
                    <a:pt x="23" y="112"/>
                  </a:lnTo>
                  <a:lnTo>
                    <a:pt x="12" y="101"/>
                  </a:lnTo>
                  <a:lnTo>
                    <a:pt x="4" y="81"/>
                  </a:lnTo>
                  <a:lnTo>
                    <a:pt x="0" y="58"/>
                  </a:lnTo>
                  <a:lnTo>
                    <a:pt x="4" y="35"/>
                  </a:lnTo>
                  <a:lnTo>
                    <a:pt x="12" y="16"/>
                  </a:lnTo>
                  <a:lnTo>
                    <a:pt x="23" y="4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58" y="4"/>
                  </a:lnTo>
                  <a:lnTo>
                    <a:pt x="170" y="16"/>
                  </a:lnTo>
                  <a:lnTo>
                    <a:pt x="177" y="35"/>
                  </a:lnTo>
                  <a:lnTo>
                    <a:pt x="18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31" name="Freeform 25"/>
            <p:cNvSpPr>
              <a:spLocks/>
            </p:cNvSpPr>
            <p:nvPr/>
          </p:nvSpPr>
          <p:spPr bwMode="auto">
            <a:xfrm>
              <a:off x="2427" y="2528"/>
              <a:ext cx="216" cy="154"/>
            </a:xfrm>
            <a:custGeom>
              <a:avLst/>
              <a:gdLst>
                <a:gd name="T0" fmla="*/ 181 w 181"/>
                <a:gd name="T1" fmla="*/ 61 h 119"/>
                <a:gd name="T2" fmla="*/ 181 w 181"/>
                <a:gd name="T3" fmla="*/ 61 h 119"/>
                <a:gd name="T4" fmla="*/ 177 w 181"/>
                <a:gd name="T5" fmla="*/ 80 h 119"/>
                <a:gd name="T6" fmla="*/ 169 w 181"/>
                <a:gd name="T7" fmla="*/ 100 h 119"/>
                <a:gd name="T8" fmla="*/ 158 w 181"/>
                <a:gd name="T9" fmla="*/ 115 h 119"/>
                <a:gd name="T10" fmla="*/ 154 w 181"/>
                <a:gd name="T11" fmla="*/ 115 h 119"/>
                <a:gd name="T12" fmla="*/ 146 w 181"/>
                <a:gd name="T13" fmla="*/ 119 h 119"/>
                <a:gd name="T14" fmla="*/ 35 w 181"/>
                <a:gd name="T15" fmla="*/ 119 h 119"/>
                <a:gd name="T16" fmla="*/ 35 w 181"/>
                <a:gd name="T17" fmla="*/ 119 h 119"/>
                <a:gd name="T18" fmla="*/ 27 w 181"/>
                <a:gd name="T19" fmla="*/ 115 h 119"/>
                <a:gd name="T20" fmla="*/ 23 w 181"/>
                <a:gd name="T21" fmla="*/ 115 h 119"/>
                <a:gd name="T22" fmla="*/ 12 w 181"/>
                <a:gd name="T23" fmla="*/ 100 h 119"/>
                <a:gd name="T24" fmla="*/ 4 w 181"/>
                <a:gd name="T25" fmla="*/ 80 h 119"/>
                <a:gd name="T26" fmla="*/ 0 w 181"/>
                <a:gd name="T27" fmla="*/ 61 h 119"/>
                <a:gd name="T28" fmla="*/ 0 w 181"/>
                <a:gd name="T29" fmla="*/ 61 h 119"/>
                <a:gd name="T30" fmla="*/ 0 w 181"/>
                <a:gd name="T31" fmla="*/ 61 h 119"/>
                <a:gd name="T32" fmla="*/ 4 w 181"/>
                <a:gd name="T33" fmla="*/ 38 h 119"/>
                <a:gd name="T34" fmla="*/ 12 w 181"/>
                <a:gd name="T35" fmla="*/ 19 h 119"/>
                <a:gd name="T36" fmla="*/ 23 w 181"/>
                <a:gd name="T37" fmla="*/ 3 h 119"/>
                <a:gd name="T38" fmla="*/ 27 w 181"/>
                <a:gd name="T39" fmla="*/ 3 h 119"/>
                <a:gd name="T40" fmla="*/ 35 w 181"/>
                <a:gd name="T41" fmla="*/ 0 h 119"/>
                <a:gd name="T42" fmla="*/ 146 w 181"/>
                <a:gd name="T43" fmla="*/ 0 h 119"/>
                <a:gd name="T44" fmla="*/ 146 w 181"/>
                <a:gd name="T45" fmla="*/ 0 h 119"/>
                <a:gd name="T46" fmla="*/ 154 w 181"/>
                <a:gd name="T47" fmla="*/ 3 h 119"/>
                <a:gd name="T48" fmla="*/ 158 w 181"/>
                <a:gd name="T49" fmla="*/ 3 h 119"/>
                <a:gd name="T50" fmla="*/ 169 w 181"/>
                <a:gd name="T51" fmla="*/ 19 h 119"/>
                <a:gd name="T52" fmla="*/ 177 w 181"/>
                <a:gd name="T53" fmla="*/ 38 h 119"/>
                <a:gd name="T54" fmla="*/ 181 w 181"/>
                <a:gd name="T55" fmla="*/ 61 h 119"/>
                <a:gd name="T56" fmla="*/ 181 w 181"/>
                <a:gd name="T57" fmla="*/ 61 h 1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9"/>
                <a:gd name="T89" fmla="*/ 181 w 181"/>
                <a:gd name="T90" fmla="*/ 119 h 1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9">
                  <a:moveTo>
                    <a:pt x="181" y="61"/>
                  </a:moveTo>
                  <a:lnTo>
                    <a:pt x="181" y="61"/>
                  </a:lnTo>
                  <a:lnTo>
                    <a:pt x="177" y="80"/>
                  </a:lnTo>
                  <a:lnTo>
                    <a:pt x="169" y="100"/>
                  </a:lnTo>
                  <a:lnTo>
                    <a:pt x="158" y="115"/>
                  </a:lnTo>
                  <a:lnTo>
                    <a:pt x="154" y="115"/>
                  </a:lnTo>
                  <a:lnTo>
                    <a:pt x="146" y="119"/>
                  </a:lnTo>
                  <a:lnTo>
                    <a:pt x="35" y="119"/>
                  </a:lnTo>
                  <a:lnTo>
                    <a:pt x="27" y="115"/>
                  </a:lnTo>
                  <a:lnTo>
                    <a:pt x="23" y="115"/>
                  </a:lnTo>
                  <a:lnTo>
                    <a:pt x="12" y="100"/>
                  </a:lnTo>
                  <a:lnTo>
                    <a:pt x="4" y="80"/>
                  </a:lnTo>
                  <a:lnTo>
                    <a:pt x="0" y="61"/>
                  </a:lnTo>
                  <a:lnTo>
                    <a:pt x="4" y="38"/>
                  </a:lnTo>
                  <a:lnTo>
                    <a:pt x="12" y="19"/>
                  </a:lnTo>
                  <a:lnTo>
                    <a:pt x="23" y="3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3"/>
                  </a:lnTo>
                  <a:lnTo>
                    <a:pt x="158" y="3"/>
                  </a:lnTo>
                  <a:lnTo>
                    <a:pt x="169" y="19"/>
                  </a:lnTo>
                  <a:lnTo>
                    <a:pt x="177" y="38"/>
                  </a:lnTo>
                  <a:lnTo>
                    <a:pt x="18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32" name="Freeform 26"/>
            <p:cNvSpPr>
              <a:spLocks/>
            </p:cNvSpPr>
            <p:nvPr/>
          </p:nvSpPr>
          <p:spPr bwMode="auto">
            <a:xfrm>
              <a:off x="2671" y="2528"/>
              <a:ext cx="216" cy="154"/>
            </a:xfrm>
            <a:custGeom>
              <a:avLst/>
              <a:gdLst>
                <a:gd name="T0" fmla="*/ 181 w 181"/>
                <a:gd name="T1" fmla="*/ 61 h 119"/>
                <a:gd name="T2" fmla="*/ 181 w 181"/>
                <a:gd name="T3" fmla="*/ 61 h 119"/>
                <a:gd name="T4" fmla="*/ 177 w 181"/>
                <a:gd name="T5" fmla="*/ 80 h 119"/>
                <a:gd name="T6" fmla="*/ 169 w 181"/>
                <a:gd name="T7" fmla="*/ 100 h 119"/>
                <a:gd name="T8" fmla="*/ 158 w 181"/>
                <a:gd name="T9" fmla="*/ 115 h 119"/>
                <a:gd name="T10" fmla="*/ 154 w 181"/>
                <a:gd name="T11" fmla="*/ 115 h 119"/>
                <a:gd name="T12" fmla="*/ 146 w 181"/>
                <a:gd name="T13" fmla="*/ 119 h 119"/>
                <a:gd name="T14" fmla="*/ 35 w 181"/>
                <a:gd name="T15" fmla="*/ 119 h 119"/>
                <a:gd name="T16" fmla="*/ 35 w 181"/>
                <a:gd name="T17" fmla="*/ 119 h 119"/>
                <a:gd name="T18" fmla="*/ 27 w 181"/>
                <a:gd name="T19" fmla="*/ 115 h 119"/>
                <a:gd name="T20" fmla="*/ 23 w 181"/>
                <a:gd name="T21" fmla="*/ 115 h 119"/>
                <a:gd name="T22" fmla="*/ 12 w 181"/>
                <a:gd name="T23" fmla="*/ 100 h 119"/>
                <a:gd name="T24" fmla="*/ 4 w 181"/>
                <a:gd name="T25" fmla="*/ 80 h 119"/>
                <a:gd name="T26" fmla="*/ 0 w 181"/>
                <a:gd name="T27" fmla="*/ 61 h 119"/>
                <a:gd name="T28" fmla="*/ 0 w 181"/>
                <a:gd name="T29" fmla="*/ 61 h 119"/>
                <a:gd name="T30" fmla="*/ 0 w 181"/>
                <a:gd name="T31" fmla="*/ 61 h 119"/>
                <a:gd name="T32" fmla="*/ 4 w 181"/>
                <a:gd name="T33" fmla="*/ 38 h 119"/>
                <a:gd name="T34" fmla="*/ 12 w 181"/>
                <a:gd name="T35" fmla="*/ 19 h 119"/>
                <a:gd name="T36" fmla="*/ 23 w 181"/>
                <a:gd name="T37" fmla="*/ 3 h 119"/>
                <a:gd name="T38" fmla="*/ 27 w 181"/>
                <a:gd name="T39" fmla="*/ 3 h 119"/>
                <a:gd name="T40" fmla="*/ 35 w 181"/>
                <a:gd name="T41" fmla="*/ 0 h 119"/>
                <a:gd name="T42" fmla="*/ 146 w 181"/>
                <a:gd name="T43" fmla="*/ 0 h 119"/>
                <a:gd name="T44" fmla="*/ 146 w 181"/>
                <a:gd name="T45" fmla="*/ 0 h 119"/>
                <a:gd name="T46" fmla="*/ 154 w 181"/>
                <a:gd name="T47" fmla="*/ 3 h 119"/>
                <a:gd name="T48" fmla="*/ 158 w 181"/>
                <a:gd name="T49" fmla="*/ 3 h 119"/>
                <a:gd name="T50" fmla="*/ 169 w 181"/>
                <a:gd name="T51" fmla="*/ 19 h 119"/>
                <a:gd name="T52" fmla="*/ 177 w 181"/>
                <a:gd name="T53" fmla="*/ 38 h 119"/>
                <a:gd name="T54" fmla="*/ 181 w 181"/>
                <a:gd name="T55" fmla="*/ 61 h 119"/>
                <a:gd name="T56" fmla="*/ 181 w 181"/>
                <a:gd name="T57" fmla="*/ 61 h 1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1"/>
                <a:gd name="T88" fmla="*/ 0 h 119"/>
                <a:gd name="T89" fmla="*/ 181 w 181"/>
                <a:gd name="T90" fmla="*/ 119 h 1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1" h="119">
                  <a:moveTo>
                    <a:pt x="181" y="61"/>
                  </a:moveTo>
                  <a:lnTo>
                    <a:pt x="181" y="61"/>
                  </a:lnTo>
                  <a:lnTo>
                    <a:pt x="177" y="80"/>
                  </a:lnTo>
                  <a:lnTo>
                    <a:pt x="169" y="100"/>
                  </a:lnTo>
                  <a:lnTo>
                    <a:pt x="158" y="115"/>
                  </a:lnTo>
                  <a:lnTo>
                    <a:pt x="154" y="115"/>
                  </a:lnTo>
                  <a:lnTo>
                    <a:pt x="146" y="119"/>
                  </a:lnTo>
                  <a:lnTo>
                    <a:pt x="35" y="119"/>
                  </a:lnTo>
                  <a:lnTo>
                    <a:pt x="27" y="115"/>
                  </a:lnTo>
                  <a:lnTo>
                    <a:pt x="23" y="115"/>
                  </a:lnTo>
                  <a:lnTo>
                    <a:pt x="12" y="100"/>
                  </a:lnTo>
                  <a:lnTo>
                    <a:pt x="4" y="80"/>
                  </a:lnTo>
                  <a:lnTo>
                    <a:pt x="0" y="61"/>
                  </a:lnTo>
                  <a:lnTo>
                    <a:pt x="4" y="38"/>
                  </a:lnTo>
                  <a:lnTo>
                    <a:pt x="12" y="19"/>
                  </a:lnTo>
                  <a:lnTo>
                    <a:pt x="23" y="3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146" y="0"/>
                  </a:lnTo>
                  <a:lnTo>
                    <a:pt x="154" y="3"/>
                  </a:lnTo>
                  <a:lnTo>
                    <a:pt x="158" y="3"/>
                  </a:lnTo>
                  <a:lnTo>
                    <a:pt x="169" y="19"/>
                  </a:lnTo>
                  <a:lnTo>
                    <a:pt x="177" y="38"/>
                  </a:lnTo>
                  <a:lnTo>
                    <a:pt x="18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33" name="Freeform 27"/>
            <p:cNvSpPr>
              <a:spLocks/>
            </p:cNvSpPr>
            <p:nvPr/>
          </p:nvSpPr>
          <p:spPr bwMode="auto">
            <a:xfrm>
              <a:off x="2915" y="2528"/>
              <a:ext cx="460" cy="154"/>
            </a:xfrm>
            <a:custGeom>
              <a:avLst/>
              <a:gdLst>
                <a:gd name="T0" fmla="*/ 385 w 385"/>
                <a:gd name="T1" fmla="*/ 61 h 119"/>
                <a:gd name="T2" fmla="*/ 385 w 385"/>
                <a:gd name="T3" fmla="*/ 61 h 119"/>
                <a:gd name="T4" fmla="*/ 381 w 385"/>
                <a:gd name="T5" fmla="*/ 80 h 119"/>
                <a:gd name="T6" fmla="*/ 374 w 385"/>
                <a:gd name="T7" fmla="*/ 100 h 119"/>
                <a:gd name="T8" fmla="*/ 362 w 385"/>
                <a:gd name="T9" fmla="*/ 115 h 119"/>
                <a:gd name="T10" fmla="*/ 354 w 385"/>
                <a:gd name="T11" fmla="*/ 115 h 119"/>
                <a:gd name="T12" fmla="*/ 347 w 385"/>
                <a:gd name="T13" fmla="*/ 119 h 119"/>
                <a:gd name="T14" fmla="*/ 35 w 385"/>
                <a:gd name="T15" fmla="*/ 119 h 119"/>
                <a:gd name="T16" fmla="*/ 35 w 385"/>
                <a:gd name="T17" fmla="*/ 119 h 119"/>
                <a:gd name="T18" fmla="*/ 27 w 385"/>
                <a:gd name="T19" fmla="*/ 115 h 119"/>
                <a:gd name="T20" fmla="*/ 23 w 385"/>
                <a:gd name="T21" fmla="*/ 115 h 119"/>
                <a:gd name="T22" fmla="*/ 12 w 385"/>
                <a:gd name="T23" fmla="*/ 100 h 119"/>
                <a:gd name="T24" fmla="*/ 4 w 385"/>
                <a:gd name="T25" fmla="*/ 80 h 119"/>
                <a:gd name="T26" fmla="*/ 0 w 385"/>
                <a:gd name="T27" fmla="*/ 61 h 119"/>
                <a:gd name="T28" fmla="*/ 0 w 385"/>
                <a:gd name="T29" fmla="*/ 61 h 119"/>
                <a:gd name="T30" fmla="*/ 0 w 385"/>
                <a:gd name="T31" fmla="*/ 61 h 119"/>
                <a:gd name="T32" fmla="*/ 4 w 385"/>
                <a:gd name="T33" fmla="*/ 38 h 119"/>
                <a:gd name="T34" fmla="*/ 12 w 385"/>
                <a:gd name="T35" fmla="*/ 19 h 119"/>
                <a:gd name="T36" fmla="*/ 23 w 385"/>
                <a:gd name="T37" fmla="*/ 3 h 119"/>
                <a:gd name="T38" fmla="*/ 27 w 385"/>
                <a:gd name="T39" fmla="*/ 3 h 119"/>
                <a:gd name="T40" fmla="*/ 35 w 385"/>
                <a:gd name="T41" fmla="*/ 0 h 119"/>
                <a:gd name="T42" fmla="*/ 347 w 385"/>
                <a:gd name="T43" fmla="*/ 0 h 119"/>
                <a:gd name="T44" fmla="*/ 347 w 385"/>
                <a:gd name="T45" fmla="*/ 0 h 119"/>
                <a:gd name="T46" fmla="*/ 354 w 385"/>
                <a:gd name="T47" fmla="*/ 3 h 119"/>
                <a:gd name="T48" fmla="*/ 362 w 385"/>
                <a:gd name="T49" fmla="*/ 3 h 119"/>
                <a:gd name="T50" fmla="*/ 374 w 385"/>
                <a:gd name="T51" fmla="*/ 19 h 119"/>
                <a:gd name="T52" fmla="*/ 381 w 385"/>
                <a:gd name="T53" fmla="*/ 38 h 119"/>
                <a:gd name="T54" fmla="*/ 385 w 385"/>
                <a:gd name="T55" fmla="*/ 61 h 119"/>
                <a:gd name="T56" fmla="*/ 385 w 385"/>
                <a:gd name="T57" fmla="*/ 61 h 1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85"/>
                <a:gd name="T88" fmla="*/ 0 h 119"/>
                <a:gd name="T89" fmla="*/ 385 w 385"/>
                <a:gd name="T90" fmla="*/ 119 h 1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85" h="119">
                  <a:moveTo>
                    <a:pt x="385" y="61"/>
                  </a:moveTo>
                  <a:lnTo>
                    <a:pt x="385" y="61"/>
                  </a:lnTo>
                  <a:lnTo>
                    <a:pt x="381" y="80"/>
                  </a:lnTo>
                  <a:lnTo>
                    <a:pt x="374" y="100"/>
                  </a:lnTo>
                  <a:lnTo>
                    <a:pt x="362" y="115"/>
                  </a:lnTo>
                  <a:lnTo>
                    <a:pt x="354" y="115"/>
                  </a:lnTo>
                  <a:lnTo>
                    <a:pt x="347" y="119"/>
                  </a:lnTo>
                  <a:lnTo>
                    <a:pt x="35" y="119"/>
                  </a:lnTo>
                  <a:lnTo>
                    <a:pt x="27" y="115"/>
                  </a:lnTo>
                  <a:lnTo>
                    <a:pt x="23" y="115"/>
                  </a:lnTo>
                  <a:lnTo>
                    <a:pt x="12" y="100"/>
                  </a:lnTo>
                  <a:lnTo>
                    <a:pt x="4" y="80"/>
                  </a:lnTo>
                  <a:lnTo>
                    <a:pt x="0" y="61"/>
                  </a:lnTo>
                  <a:lnTo>
                    <a:pt x="4" y="38"/>
                  </a:lnTo>
                  <a:lnTo>
                    <a:pt x="12" y="19"/>
                  </a:lnTo>
                  <a:lnTo>
                    <a:pt x="23" y="3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347" y="0"/>
                  </a:lnTo>
                  <a:lnTo>
                    <a:pt x="354" y="3"/>
                  </a:lnTo>
                  <a:lnTo>
                    <a:pt x="362" y="3"/>
                  </a:lnTo>
                  <a:lnTo>
                    <a:pt x="374" y="19"/>
                  </a:lnTo>
                  <a:lnTo>
                    <a:pt x="381" y="38"/>
                  </a:lnTo>
                  <a:lnTo>
                    <a:pt x="385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21534" name="Picture 2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1290"/>
              <a:ext cx="24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5" name="Picture 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" y="1290"/>
              <a:ext cx="24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6" name="Picture 3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" y="1290"/>
              <a:ext cx="248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7" name="Picture 3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8" y="1290"/>
              <a:ext cx="247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8" name="Picture 3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1588"/>
              <a:ext cx="2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9" name="Picture 3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" y="1588"/>
              <a:ext cx="2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0" name="Picture 3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" y="1588"/>
              <a:ext cx="24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1" name="Picture 3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8" y="1588"/>
              <a:ext cx="24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2" name="Picture 3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1886"/>
              <a:ext cx="2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3" name="Picture 37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" y="1886"/>
              <a:ext cx="2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4" name="Picture 38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" y="1886"/>
              <a:ext cx="24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5" name="Picture 39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8" y="1886"/>
              <a:ext cx="24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6" name="Picture 4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2180"/>
              <a:ext cx="24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7" name="Picture 4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" y="2180"/>
              <a:ext cx="24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8" name="Picture 4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" y="2180"/>
              <a:ext cx="248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49" name="Picture 4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8" y="2180"/>
              <a:ext cx="247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50" name="Picture 4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2478"/>
              <a:ext cx="2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51" name="Picture 4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" y="2478"/>
              <a:ext cx="2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52" name="Picture 46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" y="2478"/>
              <a:ext cx="49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53" name="Freeform 47"/>
            <p:cNvSpPr>
              <a:spLocks/>
            </p:cNvSpPr>
            <p:nvPr/>
          </p:nvSpPr>
          <p:spPr bwMode="auto">
            <a:xfrm>
              <a:off x="2422" y="548"/>
              <a:ext cx="921" cy="597"/>
            </a:xfrm>
            <a:custGeom>
              <a:avLst/>
              <a:gdLst>
                <a:gd name="T0" fmla="*/ 770 w 770"/>
                <a:gd name="T1" fmla="*/ 374 h 462"/>
                <a:gd name="T2" fmla="*/ 770 w 770"/>
                <a:gd name="T3" fmla="*/ 374 h 462"/>
                <a:gd name="T4" fmla="*/ 766 w 770"/>
                <a:gd name="T5" fmla="*/ 389 h 462"/>
                <a:gd name="T6" fmla="*/ 763 w 770"/>
                <a:gd name="T7" fmla="*/ 408 h 462"/>
                <a:gd name="T8" fmla="*/ 755 w 770"/>
                <a:gd name="T9" fmla="*/ 424 h 462"/>
                <a:gd name="T10" fmla="*/ 743 w 770"/>
                <a:gd name="T11" fmla="*/ 435 h 462"/>
                <a:gd name="T12" fmla="*/ 732 w 770"/>
                <a:gd name="T13" fmla="*/ 447 h 462"/>
                <a:gd name="T14" fmla="*/ 716 w 770"/>
                <a:gd name="T15" fmla="*/ 454 h 462"/>
                <a:gd name="T16" fmla="*/ 701 w 770"/>
                <a:gd name="T17" fmla="*/ 458 h 462"/>
                <a:gd name="T18" fmla="*/ 682 w 770"/>
                <a:gd name="T19" fmla="*/ 462 h 462"/>
                <a:gd name="T20" fmla="*/ 89 w 770"/>
                <a:gd name="T21" fmla="*/ 462 h 462"/>
                <a:gd name="T22" fmla="*/ 89 w 770"/>
                <a:gd name="T23" fmla="*/ 462 h 462"/>
                <a:gd name="T24" fmla="*/ 73 w 770"/>
                <a:gd name="T25" fmla="*/ 458 h 462"/>
                <a:gd name="T26" fmla="*/ 54 w 770"/>
                <a:gd name="T27" fmla="*/ 454 h 462"/>
                <a:gd name="T28" fmla="*/ 39 w 770"/>
                <a:gd name="T29" fmla="*/ 447 h 462"/>
                <a:gd name="T30" fmla="*/ 27 w 770"/>
                <a:gd name="T31" fmla="*/ 435 h 462"/>
                <a:gd name="T32" fmla="*/ 16 w 770"/>
                <a:gd name="T33" fmla="*/ 424 h 462"/>
                <a:gd name="T34" fmla="*/ 8 w 770"/>
                <a:gd name="T35" fmla="*/ 408 h 462"/>
                <a:gd name="T36" fmla="*/ 4 w 770"/>
                <a:gd name="T37" fmla="*/ 389 h 462"/>
                <a:gd name="T38" fmla="*/ 0 w 770"/>
                <a:gd name="T39" fmla="*/ 374 h 462"/>
                <a:gd name="T40" fmla="*/ 0 w 770"/>
                <a:gd name="T41" fmla="*/ 89 h 462"/>
                <a:gd name="T42" fmla="*/ 0 w 770"/>
                <a:gd name="T43" fmla="*/ 89 h 462"/>
                <a:gd name="T44" fmla="*/ 4 w 770"/>
                <a:gd name="T45" fmla="*/ 69 h 462"/>
                <a:gd name="T46" fmla="*/ 8 w 770"/>
                <a:gd name="T47" fmla="*/ 54 h 462"/>
                <a:gd name="T48" fmla="*/ 16 w 770"/>
                <a:gd name="T49" fmla="*/ 39 h 462"/>
                <a:gd name="T50" fmla="*/ 27 w 770"/>
                <a:gd name="T51" fmla="*/ 27 h 462"/>
                <a:gd name="T52" fmla="*/ 39 w 770"/>
                <a:gd name="T53" fmla="*/ 15 h 462"/>
                <a:gd name="T54" fmla="*/ 54 w 770"/>
                <a:gd name="T55" fmla="*/ 8 h 462"/>
                <a:gd name="T56" fmla="*/ 73 w 770"/>
                <a:gd name="T57" fmla="*/ 0 h 462"/>
                <a:gd name="T58" fmla="*/ 89 w 770"/>
                <a:gd name="T59" fmla="*/ 0 h 462"/>
                <a:gd name="T60" fmla="*/ 682 w 770"/>
                <a:gd name="T61" fmla="*/ 0 h 462"/>
                <a:gd name="T62" fmla="*/ 682 w 770"/>
                <a:gd name="T63" fmla="*/ 0 h 462"/>
                <a:gd name="T64" fmla="*/ 701 w 770"/>
                <a:gd name="T65" fmla="*/ 0 h 462"/>
                <a:gd name="T66" fmla="*/ 716 w 770"/>
                <a:gd name="T67" fmla="*/ 8 h 462"/>
                <a:gd name="T68" fmla="*/ 732 w 770"/>
                <a:gd name="T69" fmla="*/ 15 h 462"/>
                <a:gd name="T70" fmla="*/ 743 w 770"/>
                <a:gd name="T71" fmla="*/ 27 h 462"/>
                <a:gd name="T72" fmla="*/ 755 w 770"/>
                <a:gd name="T73" fmla="*/ 39 h 462"/>
                <a:gd name="T74" fmla="*/ 763 w 770"/>
                <a:gd name="T75" fmla="*/ 54 h 462"/>
                <a:gd name="T76" fmla="*/ 766 w 770"/>
                <a:gd name="T77" fmla="*/ 69 h 462"/>
                <a:gd name="T78" fmla="*/ 770 w 770"/>
                <a:gd name="T79" fmla="*/ 89 h 462"/>
                <a:gd name="T80" fmla="*/ 770 w 770"/>
                <a:gd name="T81" fmla="*/ 374 h 4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0"/>
                <a:gd name="T124" fmla="*/ 0 h 462"/>
                <a:gd name="T125" fmla="*/ 770 w 770"/>
                <a:gd name="T126" fmla="*/ 462 h 46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0" h="462">
                  <a:moveTo>
                    <a:pt x="770" y="374"/>
                  </a:moveTo>
                  <a:lnTo>
                    <a:pt x="770" y="374"/>
                  </a:lnTo>
                  <a:lnTo>
                    <a:pt x="766" y="389"/>
                  </a:lnTo>
                  <a:lnTo>
                    <a:pt x="763" y="408"/>
                  </a:lnTo>
                  <a:lnTo>
                    <a:pt x="755" y="424"/>
                  </a:lnTo>
                  <a:lnTo>
                    <a:pt x="743" y="435"/>
                  </a:lnTo>
                  <a:lnTo>
                    <a:pt x="732" y="447"/>
                  </a:lnTo>
                  <a:lnTo>
                    <a:pt x="716" y="454"/>
                  </a:lnTo>
                  <a:lnTo>
                    <a:pt x="701" y="458"/>
                  </a:lnTo>
                  <a:lnTo>
                    <a:pt x="682" y="462"/>
                  </a:lnTo>
                  <a:lnTo>
                    <a:pt x="89" y="462"/>
                  </a:lnTo>
                  <a:lnTo>
                    <a:pt x="73" y="458"/>
                  </a:lnTo>
                  <a:lnTo>
                    <a:pt x="54" y="454"/>
                  </a:lnTo>
                  <a:lnTo>
                    <a:pt x="39" y="447"/>
                  </a:lnTo>
                  <a:lnTo>
                    <a:pt x="27" y="435"/>
                  </a:lnTo>
                  <a:lnTo>
                    <a:pt x="16" y="424"/>
                  </a:lnTo>
                  <a:lnTo>
                    <a:pt x="8" y="408"/>
                  </a:lnTo>
                  <a:lnTo>
                    <a:pt x="4" y="389"/>
                  </a:lnTo>
                  <a:lnTo>
                    <a:pt x="0" y="374"/>
                  </a:lnTo>
                  <a:lnTo>
                    <a:pt x="0" y="89"/>
                  </a:lnTo>
                  <a:lnTo>
                    <a:pt x="4" y="69"/>
                  </a:lnTo>
                  <a:lnTo>
                    <a:pt x="8" y="54"/>
                  </a:lnTo>
                  <a:lnTo>
                    <a:pt x="16" y="39"/>
                  </a:lnTo>
                  <a:lnTo>
                    <a:pt x="27" y="27"/>
                  </a:lnTo>
                  <a:lnTo>
                    <a:pt x="39" y="15"/>
                  </a:lnTo>
                  <a:lnTo>
                    <a:pt x="54" y="8"/>
                  </a:lnTo>
                  <a:lnTo>
                    <a:pt x="73" y="0"/>
                  </a:lnTo>
                  <a:lnTo>
                    <a:pt x="89" y="0"/>
                  </a:lnTo>
                  <a:lnTo>
                    <a:pt x="682" y="0"/>
                  </a:lnTo>
                  <a:lnTo>
                    <a:pt x="701" y="0"/>
                  </a:lnTo>
                  <a:lnTo>
                    <a:pt x="716" y="8"/>
                  </a:lnTo>
                  <a:lnTo>
                    <a:pt x="732" y="15"/>
                  </a:lnTo>
                  <a:lnTo>
                    <a:pt x="743" y="27"/>
                  </a:lnTo>
                  <a:lnTo>
                    <a:pt x="755" y="39"/>
                  </a:lnTo>
                  <a:lnTo>
                    <a:pt x="763" y="54"/>
                  </a:lnTo>
                  <a:lnTo>
                    <a:pt x="766" y="69"/>
                  </a:lnTo>
                  <a:lnTo>
                    <a:pt x="770" y="89"/>
                  </a:lnTo>
                  <a:lnTo>
                    <a:pt x="770" y="3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54" name="Freeform 48"/>
            <p:cNvSpPr>
              <a:spLocks/>
            </p:cNvSpPr>
            <p:nvPr/>
          </p:nvSpPr>
          <p:spPr bwMode="auto">
            <a:xfrm>
              <a:off x="2638" y="663"/>
              <a:ext cx="70" cy="169"/>
            </a:xfrm>
            <a:custGeom>
              <a:avLst/>
              <a:gdLst>
                <a:gd name="T0" fmla="*/ 58 w 58"/>
                <a:gd name="T1" fmla="*/ 104 h 131"/>
                <a:gd name="T2" fmla="*/ 58 w 58"/>
                <a:gd name="T3" fmla="*/ 104 h 131"/>
                <a:gd name="T4" fmla="*/ 54 w 58"/>
                <a:gd name="T5" fmla="*/ 115 h 131"/>
                <a:gd name="T6" fmla="*/ 50 w 58"/>
                <a:gd name="T7" fmla="*/ 123 h 131"/>
                <a:gd name="T8" fmla="*/ 39 w 58"/>
                <a:gd name="T9" fmla="*/ 131 h 131"/>
                <a:gd name="T10" fmla="*/ 27 w 58"/>
                <a:gd name="T11" fmla="*/ 131 h 131"/>
                <a:gd name="T12" fmla="*/ 27 w 58"/>
                <a:gd name="T13" fmla="*/ 131 h 131"/>
                <a:gd name="T14" fmla="*/ 27 w 58"/>
                <a:gd name="T15" fmla="*/ 131 h 131"/>
                <a:gd name="T16" fmla="*/ 19 w 58"/>
                <a:gd name="T17" fmla="*/ 131 h 131"/>
                <a:gd name="T18" fmla="*/ 8 w 58"/>
                <a:gd name="T19" fmla="*/ 123 h 131"/>
                <a:gd name="T20" fmla="*/ 4 w 58"/>
                <a:gd name="T21" fmla="*/ 115 h 131"/>
                <a:gd name="T22" fmla="*/ 0 w 58"/>
                <a:gd name="T23" fmla="*/ 104 h 131"/>
                <a:gd name="T24" fmla="*/ 0 w 58"/>
                <a:gd name="T25" fmla="*/ 27 h 131"/>
                <a:gd name="T26" fmla="*/ 0 w 58"/>
                <a:gd name="T27" fmla="*/ 27 h 131"/>
                <a:gd name="T28" fmla="*/ 4 w 58"/>
                <a:gd name="T29" fmla="*/ 15 h 131"/>
                <a:gd name="T30" fmla="*/ 8 w 58"/>
                <a:gd name="T31" fmla="*/ 7 h 131"/>
                <a:gd name="T32" fmla="*/ 19 w 58"/>
                <a:gd name="T33" fmla="*/ 3 h 131"/>
                <a:gd name="T34" fmla="*/ 27 w 58"/>
                <a:gd name="T35" fmla="*/ 0 h 131"/>
                <a:gd name="T36" fmla="*/ 27 w 58"/>
                <a:gd name="T37" fmla="*/ 0 h 131"/>
                <a:gd name="T38" fmla="*/ 27 w 58"/>
                <a:gd name="T39" fmla="*/ 0 h 131"/>
                <a:gd name="T40" fmla="*/ 39 w 58"/>
                <a:gd name="T41" fmla="*/ 3 h 131"/>
                <a:gd name="T42" fmla="*/ 50 w 58"/>
                <a:gd name="T43" fmla="*/ 7 h 131"/>
                <a:gd name="T44" fmla="*/ 54 w 58"/>
                <a:gd name="T45" fmla="*/ 15 h 131"/>
                <a:gd name="T46" fmla="*/ 58 w 58"/>
                <a:gd name="T47" fmla="*/ 27 h 131"/>
                <a:gd name="T48" fmla="*/ 58 w 58"/>
                <a:gd name="T49" fmla="*/ 104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131"/>
                <a:gd name="T77" fmla="*/ 58 w 58"/>
                <a:gd name="T78" fmla="*/ 131 h 13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131">
                  <a:moveTo>
                    <a:pt x="58" y="104"/>
                  </a:moveTo>
                  <a:lnTo>
                    <a:pt x="58" y="104"/>
                  </a:lnTo>
                  <a:lnTo>
                    <a:pt x="54" y="115"/>
                  </a:lnTo>
                  <a:lnTo>
                    <a:pt x="50" y="123"/>
                  </a:lnTo>
                  <a:lnTo>
                    <a:pt x="39" y="131"/>
                  </a:lnTo>
                  <a:lnTo>
                    <a:pt x="27" y="131"/>
                  </a:lnTo>
                  <a:lnTo>
                    <a:pt x="19" y="131"/>
                  </a:lnTo>
                  <a:lnTo>
                    <a:pt x="8" y="123"/>
                  </a:lnTo>
                  <a:lnTo>
                    <a:pt x="4" y="115"/>
                  </a:lnTo>
                  <a:lnTo>
                    <a:pt x="0" y="104"/>
                  </a:lnTo>
                  <a:lnTo>
                    <a:pt x="0" y="27"/>
                  </a:lnTo>
                  <a:lnTo>
                    <a:pt x="4" y="15"/>
                  </a:lnTo>
                  <a:lnTo>
                    <a:pt x="8" y="7"/>
                  </a:lnTo>
                  <a:lnTo>
                    <a:pt x="19" y="3"/>
                  </a:lnTo>
                  <a:lnTo>
                    <a:pt x="27" y="0"/>
                  </a:lnTo>
                  <a:lnTo>
                    <a:pt x="39" y="3"/>
                  </a:lnTo>
                  <a:lnTo>
                    <a:pt x="50" y="7"/>
                  </a:lnTo>
                  <a:lnTo>
                    <a:pt x="54" y="15"/>
                  </a:lnTo>
                  <a:lnTo>
                    <a:pt x="58" y="27"/>
                  </a:lnTo>
                  <a:lnTo>
                    <a:pt x="58" y="104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55" name="Freeform 49"/>
            <p:cNvSpPr>
              <a:spLocks/>
            </p:cNvSpPr>
            <p:nvPr/>
          </p:nvSpPr>
          <p:spPr bwMode="auto">
            <a:xfrm>
              <a:off x="2638" y="841"/>
              <a:ext cx="65" cy="170"/>
            </a:xfrm>
            <a:custGeom>
              <a:avLst/>
              <a:gdLst>
                <a:gd name="T0" fmla="*/ 54 w 54"/>
                <a:gd name="T1" fmla="*/ 104 h 131"/>
                <a:gd name="T2" fmla="*/ 54 w 54"/>
                <a:gd name="T3" fmla="*/ 104 h 131"/>
                <a:gd name="T4" fmla="*/ 54 w 54"/>
                <a:gd name="T5" fmla="*/ 116 h 131"/>
                <a:gd name="T6" fmla="*/ 46 w 54"/>
                <a:gd name="T7" fmla="*/ 123 h 131"/>
                <a:gd name="T8" fmla="*/ 39 w 54"/>
                <a:gd name="T9" fmla="*/ 131 h 131"/>
                <a:gd name="T10" fmla="*/ 27 w 54"/>
                <a:gd name="T11" fmla="*/ 131 h 131"/>
                <a:gd name="T12" fmla="*/ 27 w 54"/>
                <a:gd name="T13" fmla="*/ 131 h 131"/>
                <a:gd name="T14" fmla="*/ 27 w 54"/>
                <a:gd name="T15" fmla="*/ 131 h 131"/>
                <a:gd name="T16" fmla="*/ 16 w 54"/>
                <a:gd name="T17" fmla="*/ 131 h 131"/>
                <a:gd name="T18" fmla="*/ 8 w 54"/>
                <a:gd name="T19" fmla="*/ 123 h 131"/>
                <a:gd name="T20" fmla="*/ 0 w 54"/>
                <a:gd name="T21" fmla="*/ 116 h 131"/>
                <a:gd name="T22" fmla="*/ 0 w 54"/>
                <a:gd name="T23" fmla="*/ 104 h 131"/>
                <a:gd name="T24" fmla="*/ 0 w 54"/>
                <a:gd name="T25" fmla="*/ 31 h 131"/>
                <a:gd name="T26" fmla="*/ 0 w 54"/>
                <a:gd name="T27" fmla="*/ 31 h 131"/>
                <a:gd name="T28" fmla="*/ 0 w 54"/>
                <a:gd name="T29" fmla="*/ 20 h 131"/>
                <a:gd name="T30" fmla="*/ 8 w 54"/>
                <a:gd name="T31" fmla="*/ 8 h 131"/>
                <a:gd name="T32" fmla="*/ 16 w 54"/>
                <a:gd name="T33" fmla="*/ 4 h 131"/>
                <a:gd name="T34" fmla="*/ 27 w 54"/>
                <a:gd name="T35" fmla="*/ 0 h 131"/>
                <a:gd name="T36" fmla="*/ 27 w 54"/>
                <a:gd name="T37" fmla="*/ 0 h 131"/>
                <a:gd name="T38" fmla="*/ 27 w 54"/>
                <a:gd name="T39" fmla="*/ 0 h 131"/>
                <a:gd name="T40" fmla="*/ 39 w 54"/>
                <a:gd name="T41" fmla="*/ 4 h 131"/>
                <a:gd name="T42" fmla="*/ 46 w 54"/>
                <a:gd name="T43" fmla="*/ 8 h 131"/>
                <a:gd name="T44" fmla="*/ 54 w 54"/>
                <a:gd name="T45" fmla="*/ 20 h 131"/>
                <a:gd name="T46" fmla="*/ 54 w 54"/>
                <a:gd name="T47" fmla="*/ 31 h 131"/>
                <a:gd name="T48" fmla="*/ 54 w 54"/>
                <a:gd name="T49" fmla="*/ 104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131"/>
                <a:gd name="T77" fmla="*/ 54 w 54"/>
                <a:gd name="T78" fmla="*/ 131 h 13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131">
                  <a:moveTo>
                    <a:pt x="54" y="104"/>
                  </a:moveTo>
                  <a:lnTo>
                    <a:pt x="54" y="104"/>
                  </a:lnTo>
                  <a:lnTo>
                    <a:pt x="54" y="116"/>
                  </a:lnTo>
                  <a:lnTo>
                    <a:pt x="46" y="123"/>
                  </a:lnTo>
                  <a:lnTo>
                    <a:pt x="39" y="131"/>
                  </a:lnTo>
                  <a:lnTo>
                    <a:pt x="27" y="131"/>
                  </a:lnTo>
                  <a:lnTo>
                    <a:pt x="16" y="131"/>
                  </a:lnTo>
                  <a:lnTo>
                    <a:pt x="8" y="123"/>
                  </a:lnTo>
                  <a:lnTo>
                    <a:pt x="0" y="116"/>
                  </a:lnTo>
                  <a:lnTo>
                    <a:pt x="0" y="104"/>
                  </a:lnTo>
                  <a:lnTo>
                    <a:pt x="0" y="31"/>
                  </a:lnTo>
                  <a:lnTo>
                    <a:pt x="0" y="20"/>
                  </a:lnTo>
                  <a:lnTo>
                    <a:pt x="8" y="8"/>
                  </a:lnTo>
                  <a:lnTo>
                    <a:pt x="16" y="4"/>
                  </a:lnTo>
                  <a:lnTo>
                    <a:pt x="27" y="0"/>
                  </a:lnTo>
                  <a:lnTo>
                    <a:pt x="39" y="4"/>
                  </a:lnTo>
                  <a:lnTo>
                    <a:pt x="46" y="8"/>
                  </a:lnTo>
                  <a:lnTo>
                    <a:pt x="54" y="20"/>
                  </a:lnTo>
                  <a:lnTo>
                    <a:pt x="54" y="31"/>
                  </a:lnTo>
                  <a:lnTo>
                    <a:pt x="54" y="104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56" name="Freeform 50"/>
            <p:cNvSpPr>
              <a:spLocks/>
            </p:cNvSpPr>
            <p:nvPr/>
          </p:nvSpPr>
          <p:spPr bwMode="auto">
            <a:xfrm>
              <a:off x="2482" y="797"/>
              <a:ext cx="156" cy="74"/>
            </a:xfrm>
            <a:custGeom>
              <a:avLst/>
              <a:gdLst>
                <a:gd name="T0" fmla="*/ 104 w 131"/>
                <a:gd name="T1" fmla="*/ 0 h 57"/>
                <a:gd name="T2" fmla="*/ 104 w 131"/>
                <a:gd name="T3" fmla="*/ 0 h 57"/>
                <a:gd name="T4" fmla="*/ 116 w 131"/>
                <a:gd name="T5" fmla="*/ 3 h 57"/>
                <a:gd name="T6" fmla="*/ 123 w 131"/>
                <a:gd name="T7" fmla="*/ 7 h 57"/>
                <a:gd name="T8" fmla="*/ 131 w 131"/>
                <a:gd name="T9" fmla="*/ 19 h 57"/>
                <a:gd name="T10" fmla="*/ 131 w 131"/>
                <a:gd name="T11" fmla="*/ 30 h 57"/>
                <a:gd name="T12" fmla="*/ 131 w 131"/>
                <a:gd name="T13" fmla="*/ 30 h 57"/>
                <a:gd name="T14" fmla="*/ 131 w 131"/>
                <a:gd name="T15" fmla="*/ 30 h 57"/>
                <a:gd name="T16" fmla="*/ 131 w 131"/>
                <a:gd name="T17" fmla="*/ 38 h 57"/>
                <a:gd name="T18" fmla="*/ 123 w 131"/>
                <a:gd name="T19" fmla="*/ 50 h 57"/>
                <a:gd name="T20" fmla="*/ 116 w 131"/>
                <a:gd name="T21" fmla="*/ 54 h 57"/>
                <a:gd name="T22" fmla="*/ 104 w 131"/>
                <a:gd name="T23" fmla="*/ 57 h 57"/>
                <a:gd name="T24" fmla="*/ 27 w 131"/>
                <a:gd name="T25" fmla="*/ 57 h 57"/>
                <a:gd name="T26" fmla="*/ 27 w 131"/>
                <a:gd name="T27" fmla="*/ 57 h 57"/>
                <a:gd name="T28" fmla="*/ 16 w 131"/>
                <a:gd name="T29" fmla="*/ 54 h 57"/>
                <a:gd name="T30" fmla="*/ 8 w 131"/>
                <a:gd name="T31" fmla="*/ 50 h 57"/>
                <a:gd name="T32" fmla="*/ 4 w 131"/>
                <a:gd name="T33" fmla="*/ 38 h 57"/>
                <a:gd name="T34" fmla="*/ 0 w 131"/>
                <a:gd name="T35" fmla="*/ 30 h 57"/>
                <a:gd name="T36" fmla="*/ 0 w 131"/>
                <a:gd name="T37" fmla="*/ 30 h 57"/>
                <a:gd name="T38" fmla="*/ 0 w 131"/>
                <a:gd name="T39" fmla="*/ 30 h 57"/>
                <a:gd name="T40" fmla="*/ 4 w 131"/>
                <a:gd name="T41" fmla="*/ 19 h 57"/>
                <a:gd name="T42" fmla="*/ 8 w 131"/>
                <a:gd name="T43" fmla="*/ 7 h 57"/>
                <a:gd name="T44" fmla="*/ 16 w 131"/>
                <a:gd name="T45" fmla="*/ 3 h 57"/>
                <a:gd name="T46" fmla="*/ 27 w 131"/>
                <a:gd name="T47" fmla="*/ 0 h 57"/>
                <a:gd name="T48" fmla="*/ 104 w 131"/>
                <a:gd name="T49" fmla="*/ 0 h 5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57"/>
                <a:gd name="T77" fmla="*/ 131 w 131"/>
                <a:gd name="T78" fmla="*/ 57 h 5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57">
                  <a:moveTo>
                    <a:pt x="104" y="0"/>
                  </a:moveTo>
                  <a:lnTo>
                    <a:pt x="104" y="0"/>
                  </a:lnTo>
                  <a:lnTo>
                    <a:pt x="116" y="3"/>
                  </a:lnTo>
                  <a:lnTo>
                    <a:pt x="123" y="7"/>
                  </a:lnTo>
                  <a:lnTo>
                    <a:pt x="131" y="19"/>
                  </a:lnTo>
                  <a:lnTo>
                    <a:pt x="131" y="30"/>
                  </a:lnTo>
                  <a:lnTo>
                    <a:pt x="131" y="38"/>
                  </a:lnTo>
                  <a:lnTo>
                    <a:pt x="123" y="50"/>
                  </a:lnTo>
                  <a:lnTo>
                    <a:pt x="116" y="54"/>
                  </a:lnTo>
                  <a:lnTo>
                    <a:pt x="104" y="57"/>
                  </a:lnTo>
                  <a:lnTo>
                    <a:pt x="27" y="57"/>
                  </a:lnTo>
                  <a:lnTo>
                    <a:pt x="16" y="54"/>
                  </a:lnTo>
                  <a:lnTo>
                    <a:pt x="8" y="50"/>
                  </a:lnTo>
                  <a:lnTo>
                    <a:pt x="4" y="38"/>
                  </a:lnTo>
                  <a:lnTo>
                    <a:pt x="0" y="30"/>
                  </a:lnTo>
                  <a:lnTo>
                    <a:pt x="4" y="19"/>
                  </a:lnTo>
                  <a:lnTo>
                    <a:pt x="8" y="7"/>
                  </a:lnTo>
                  <a:lnTo>
                    <a:pt x="16" y="3"/>
                  </a:lnTo>
                  <a:lnTo>
                    <a:pt x="27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57" name="Freeform 51"/>
            <p:cNvSpPr>
              <a:spLocks/>
            </p:cNvSpPr>
            <p:nvPr/>
          </p:nvSpPr>
          <p:spPr bwMode="auto">
            <a:xfrm>
              <a:off x="2703" y="801"/>
              <a:ext cx="157" cy="75"/>
            </a:xfrm>
            <a:custGeom>
              <a:avLst/>
              <a:gdLst>
                <a:gd name="T0" fmla="*/ 104 w 131"/>
                <a:gd name="T1" fmla="*/ 0 h 58"/>
                <a:gd name="T2" fmla="*/ 104 w 131"/>
                <a:gd name="T3" fmla="*/ 0 h 58"/>
                <a:gd name="T4" fmla="*/ 116 w 131"/>
                <a:gd name="T5" fmla="*/ 4 h 58"/>
                <a:gd name="T6" fmla="*/ 123 w 131"/>
                <a:gd name="T7" fmla="*/ 8 h 58"/>
                <a:gd name="T8" fmla="*/ 131 w 131"/>
                <a:gd name="T9" fmla="*/ 20 h 58"/>
                <a:gd name="T10" fmla="*/ 131 w 131"/>
                <a:gd name="T11" fmla="*/ 27 h 58"/>
                <a:gd name="T12" fmla="*/ 131 w 131"/>
                <a:gd name="T13" fmla="*/ 27 h 58"/>
                <a:gd name="T14" fmla="*/ 131 w 131"/>
                <a:gd name="T15" fmla="*/ 27 h 58"/>
                <a:gd name="T16" fmla="*/ 131 w 131"/>
                <a:gd name="T17" fmla="*/ 39 h 58"/>
                <a:gd name="T18" fmla="*/ 123 w 131"/>
                <a:gd name="T19" fmla="*/ 51 h 58"/>
                <a:gd name="T20" fmla="*/ 116 w 131"/>
                <a:gd name="T21" fmla="*/ 54 h 58"/>
                <a:gd name="T22" fmla="*/ 104 w 131"/>
                <a:gd name="T23" fmla="*/ 58 h 58"/>
                <a:gd name="T24" fmla="*/ 27 w 131"/>
                <a:gd name="T25" fmla="*/ 58 h 58"/>
                <a:gd name="T26" fmla="*/ 27 w 131"/>
                <a:gd name="T27" fmla="*/ 58 h 58"/>
                <a:gd name="T28" fmla="*/ 19 w 131"/>
                <a:gd name="T29" fmla="*/ 54 h 58"/>
                <a:gd name="T30" fmla="*/ 8 w 131"/>
                <a:gd name="T31" fmla="*/ 51 h 58"/>
                <a:gd name="T32" fmla="*/ 4 w 131"/>
                <a:gd name="T33" fmla="*/ 39 h 58"/>
                <a:gd name="T34" fmla="*/ 0 w 131"/>
                <a:gd name="T35" fmla="*/ 27 h 58"/>
                <a:gd name="T36" fmla="*/ 0 w 131"/>
                <a:gd name="T37" fmla="*/ 27 h 58"/>
                <a:gd name="T38" fmla="*/ 0 w 131"/>
                <a:gd name="T39" fmla="*/ 27 h 58"/>
                <a:gd name="T40" fmla="*/ 4 w 131"/>
                <a:gd name="T41" fmla="*/ 20 h 58"/>
                <a:gd name="T42" fmla="*/ 8 w 131"/>
                <a:gd name="T43" fmla="*/ 8 h 58"/>
                <a:gd name="T44" fmla="*/ 19 w 131"/>
                <a:gd name="T45" fmla="*/ 4 h 58"/>
                <a:gd name="T46" fmla="*/ 27 w 131"/>
                <a:gd name="T47" fmla="*/ 0 h 58"/>
                <a:gd name="T48" fmla="*/ 104 w 131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58"/>
                <a:gd name="T77" fmla="*/ 131 w 131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58">
                  <a:moveTo>
                    <a:pt x="104" y="0"/>
                  </a:moveTo>
                  <a:lnTo>
                    <a:pt x="104" y="0"/>
                  </a:lnTo>
                  <a:lnTo>
                    <a:pt x="116" y="4"/>
                  </a:lnTo>
                  <a:lnTo>
                    <a:pt x="123" y="8"/>
                  </a:lnTo>
                  <a:lnTo>
                    <a:pt x="131" y="20"/>
                  </a:lnTo>
                  <a:lnTo>
                    <a:pt x="131" y="27"/>
                  </a:lnTo>
                  <a:lnTo>
                    <a:pt x="131" y="39"/>
                  </a:lnTo>
                  <a:lnTo>
                    <a:pt x="123" y="51"/>
                  </a:lnTo>
                  <a:lnTo>
                    <a:pt x="116" y="54"/>
                  </a:lnTo>
                  <a:lnTo>
                    <a:pt x="104" y="58"/>
                  </a:lnTo>
                  <a:lnTo>
                    <a:pt x="27" y="58"/>
                  </a:lnTo>
                  <a:lnTo>
                    <a:pt x="19" y="54"/>
                  </a:lnTo>
                  <a:lnTo>
                    <a:pt x="8" y="51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4" y="20"/>
                  </a:lnTo>
                  <a:lnTo>
                    <a:pt x="8" y="8"/>
                  </a:lnTo>
                  <a:lnTo>
                    <a:pt x="19" y="4"/>
                  </a:lnTo>
                  <a:lnTo>
                    <a:pt x="27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58" name="Rectangle 52"/>
            <p:cNvSpPr>
              <a:spLocks noChangeArrowheads="1"/>
            </p:cNvSpPr>
            <p:nvPr/>
          </p:nvSpPr>
          <p:spPr bwMode="auto">
            <a:xfrm>
              <a:off x="374" y="663"/>
              <a:ext cx="175" cy="18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59" name="Freeform 53"/>
            <p:cNvSpPr>
              <a:spLocks/>
            </p:cNvSpPr>
            <p:nvPr/>
          </p:nvSpPr>
          <p:spPr bwMode="auto">
            <a:xfrm>
              <a:off x="447" y="702"/>
              <a:ext cx="24" cy="55"/>
            </a:xfrm>
            <a:custGeom>
              <a:avLst/>
              <a:gdLst>
                <a:gd name="T0" fmla="*/ 20 w 20"/>
                <a:gd name="T1" fmla="*/ 35 h 43"/>
                <a:gd name="T2" fmla="*/ 20 w 20"/>
                <a:gd name="T3" fmla="*/ 35 h 43"/>
                <a:gd name="T4" fmla="*/ 20 w 20"/>
                <a:gd name="T5" fmla="*/ 43 h 43"/>
                <a:gd name="T6" fmla="*/ 12 w 20"/>
                <a:gd name="T7" fmla="*/ 43 h 43"/>
                <a:gd name="T8" fmla="*/ 12 w 20"/>
                <a:gd name="T9" fmla="*/ 43 h 43"/>
                <a:gd name="T10" fmla="*/ 12 w 20"/>
                <a:gd name="T11" fmla="*/ 43 h 43"/>
                <a:gd name="T12" fmla="*/ 4 w 20"/>
                <a:gd name="T13" fmla="*/ 43 h 43"/>
                <a:gd name="T14" fmla="*/ 0 w 20"/>
                <a:gd name="T15" fmla="*/ 35 h 43"/>
                <a:gd name="T16" fmla="*/ 0 w 20"/>
                <a:gd name="T17" fmla="*/ 8 h 43"/>
                <a:gd name="T18" fmla="*/ 0 w 20"/>
                <a:gd name="T19" fmla="*/ 8 h 43"/>
                <a:gd name="T20" fmla="*/ 4 w 20"/>
                <a:gd name="T21" fmla="*/ 4 h 43"/>
                <a:gd name="T22" fmla="*/ 12 w 20"/>
                <a:gd name="T23" fmla="*/ 0 h 43"/>
                <a:gd name="T24" fmla="*/ 12 w 20"/>
                <a:gd name="T25" fmla="*/ 0 h 43"/>
                <a:gd name="T26" fmla="*/ 12 w 20"/>
                <a:gd name="T27" fmla="*/ 0 h 43"/>
                <a:gd name="T28" fmla="*/ 20 w 20"/>
                <a:gd name="T29" fmla="*/ 4 h 43"/>
                <a:gd name="T30" fmla="*/ 20 w 20"/>
                <a:gd name="T31" fmla="*/ 8 h 43"/>
                <a:gd name="T32" fmla="*/ 20 w 20"/>
                <a:gd name="T33" fmla="*/ 35 h 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3"/>
                <a:gd name="T53" fmla="*/ 20 w 20"/>
                <a:gd name="T54" fmla="*/ 43 h 4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3">
                  <a:moveTo>
                    <a:pt x="20" y="35"/>
                  </a:moveTo>
                  <a:lnTo>
                    <a:pt x="20" y="35"/>
                  </a:lnTo>
                  <a:lnTo>
                    <a:pt x="20" y="43"/>
                  </a:lnTo>
                  <a:lnTo>
                    <a:pt x="12" y="43"/>
                  </a:lnTo>
                  <a:lnTo>
                    <a:pt x="4" y="43"/>
                  </a:lnTo>
                  <a:lnTo>
                    <a:pt x="0" y="35"/>
                  </a:lnTo>
                  <a:lnTo>
                    <a:pt x="0" y="8"/>
                  </a:lnTo>
                  <a:lnTo>
                    <a:pt x="4" y="4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0" y="35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0" name="Freeform 54"/>
            <p:cNvSpPr>
              <a:spLocks/>
            </p:cNvSpPr>
            <p:nvPr/>
          </p:nvSpPr>
          <p:spPr bwMode="auto">
            <a:xfrm>
              <a:off x="447" y="763"/>
              <a:ext cx="24" cy="59"/>
            </a:xfrm>
            <a:custGeom>
              <a:avLst/>
              <a:gdLst>
                <a:gd name="T0" fmla="*/ 20 w 20"/>
                <a:gd name="T1" fmla="*/ 34 h 46"/>
                <a:gd name="T2" fmla="*/ 20 w 20"/>
                <a:gd name="T3" fmla="*/ 34 h 46"/>
                <a:gd name="T4" fmla="*/ 16 w 20"/>
                <a:gd name="T5" fmla="*/ 42 h 46"/>
                <a:gd name="T6" fmla="*/ 12 w 20"/>
                <a:gd name="T7" fmla="*/ 46 h 46"/>
                <a:gd name="T8" fmla="*/ 12 w 20"/>
                <a:gd name="T9" fmla="*/ 46 h 46"/>
                <a:gd name="T10" fmla="*/ 12 w 20"/>
                <a:gd name="T11" fmla="*/ 46 h 46"/>
                <a:gd name="T12" fmla="*/ 4 w 20"/>
                <a:gd name="T13" fmla="*/ 42 h 46"/>
                <a:gd name="T14" fmla="*/ 0 w 20"/>
                <a:gd name="T15" fmla="*/ 34 h 46"/>
                <a:gd name="T16" fmla="*/ 0 w 20"/>
                <a:gd name="T17" fmla="*/ 11 h 46"/>
                <a:gd name="T18" fmla="*/ 0 w 20"/>
                <a:gd name="T19" fmla="*/ 11 h 46"/>
                <a:gd name="T20" fmla="*/ 4 w 20"/>
                <a:gd name="T21" fmla="*/ 3 h 46"/>
                <a:gd name="T22" fmla="*/ 12 w 20"/>
                <a:gd name="T23" fmla="*/ 0 h 46"/>
                <a:gd name="T24" fmla="*/ 12 w 20"/>
                <a:gd name="T25" fmla="*/ 0 h 46"/>
                <a:gd name="T26" fmla="*/ 12 w 20"/>
                <a:gd name="T27" fmla="*/ 0 h 46"/>
                <a:gd name="T28" fmla="*/ 16 w 20"/>
                <a:gd name="T29" fmla="*/ 3 h 46"/>
                <a:gd name="T30" fmla="*/ 20 w 20"/>
                <a:gd name="T31" fmla="*/ 11 h 46"/>
                <a:gd name="T32" fmla="*/ 20 w 20"/>
                <a:gd name="T33" fmla="*/ 34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6"/>
                <a:gd name="T53" fmla="*/ 20 w 20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6">
                  <a:moveTo>
                    <a:pt x="20" y="34"/>
                  </a:moveTo>
                  <a:lnTo>
                    <a:pt x="20" y="34"/>
                  </a:lnTo>
                  <a:lnTo>
                    <a:pt x="16" y="42"/>
                  </a:lnTo>
                  <a:lnTo>
                    <a:pt x="12" y="46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0" y="11"/>
                  </a:lnTo>
                  <a:lnTo>
                    <a:pt x="4" y="3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20" y="11"/>
                  </a:lnTo>
                  <a:lnTo>
                    <a:pt x="20" y="34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1" name="Freeform 55"/>
            <p:cNvSpPr>
              <a:spLocks/>
            </p:cNvSpPr>
            <p:nvPr/>
          </p:nvSpPr>
          <p:spPr bwMode="auto">
            <a:xfrm>
              <a:off x="397" y="747"/>
              <a:ext cx="50" cy="25"/>
            </a:xfrm>
            <a:custGeom>
              <a:avLst/>
              <a:gdLst>
                <a:gd name="T0" fmla="*/ 35 w 42"/>
                <a:gd name="T1" fmla="*/ 0 h 19"/>
                <a:gd name="T2" fmla="*/ 35 w 42"/>
                <a:gd name="T3" fmla="*/ 0 h 19"/>
                <a:gd name="T4" fmla="*/ 42 w 42"/>
                <a:gd name="T5" fmla="*/ 4 h 19"/>
                <a:gd name="T6" fmla="*/ 42 w 42"/>
                <a:gd name="T7" fmla="*/ 12 h 19"/>
                <a:gd name="T8" fmla="*/ 42 w 42"/>
                <a:gd name="T9" fmla="*/ 12 h 19"/>
                <a:gd name="T10" fmla="*/ 42 w 42"/>
                <a:gd name="T11" fmla="*/ 12 h 19"/>
                <a:gd name="T12" fmla="*/ 42 w 42"/>
                <a:gd name="T13" fmla="*/ 15 h 19"/>
                <a:gd name="T14" fmla="*/ 35 w 42"/>
                <a:gd name="T15" fmla="*/ 19 h 19"/>
                <a:gd name="T16" fmla="*/ 8 w 42"/>
                <a:gd name="T17" fmla="*/ 19 h 19"/>
                <a:gd name="T18" fmla="*/ 8 w 42"/>
                <a:gd name="T19" fmla="*/ 19 h 19"/>
                <a:gd name="T20" fmla="*/ 4 w 42"/>
                <a:gd name="T21" fmla="*/ 15 h 19"/>
                <a:gd name="T22" fmla="*/ 0 w 42"/>
                <a:gd name="T23" fmla="*/ 12 h 19"/>
                <a:gd name="T24" fmla="*/ 0 w 42"/>
                <a:gd name="T25" fmla="*/ 12 h 19"/>
                <a:gd name="T26" fmla="*/ 0 w 42"/>
                <a:gd name="T27" fmla="*/ 12 h 19"/>
                <a:gd name="T28" fmla="*/ 4 w 42"/>
                <a:gd name="T29" fmla="*/ 4 h 19"/>
                <a:gd name="T30" fmla="*/ 8 w 42"/>
                <a:gd name="T31" fmla="*/ 0 h 19"/>
                <a:gd name="T32" fmla="*/ 35 w 42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19"/>
                <a:gd name="T53" fmla="*/ 42 w 42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19">
                  <a:moveTo>
                    <a:pt x="35" y="0"/>
                  </a:moveTo>
                  <a:lnTo>
                    <a:pt x="35" y="0"/>
                  </a:lnTo>
                  <a:lnTo>
                    <a:pt x="42" y="4"/>
                  </a:lnTo>
                  <a:lnTo>
                    <a:pt x="42" y="12"/>
                  </a:lnTo>
                  <a:lnTo>
                    <a:pt x="42" y="15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0" y="12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2" name="Freeform 56"/>
            <p:cNvSpPr>
              <a:spLocks/>
            </p:cNvSpPr>
            <p:nvPr/>
          </p:nvSpPr>
          <p:spPr bwMode="auto">
            <a:xfrm>
              <a:off x="471" y="747"/>
              <a:ext cx="55" cy="25"/>
            </a:xfrm>
            <a:custGeom>
              <a:avLst/>
              <a:gdLst>
                <a:gd name="T0" fmla="*/ 34 w 46"/>
                <a:gd name="T1" fmla="*/ 0 h 19"/>
                <a:gd name="T2" fmla="*/ 34 w 46"/>
                <a:gd name="T3" fmla="*/ 0 h 19"/>
                <a:gd name="T4" fmla="*/ 42 w 46"/>
                <a:gd name="T5" fmla="*/ 4 h 19"/>
                <a:gd name="T6" fmla="*/ 46 w 46"/>
                <a:gd name="T7" fmla="*/ 12 h 19"/>
                <a:gd name="T8" fmla="*/ 46 w 46"/>
                <a:gd name="T9" fmla="*/ 12 h 19"/>
                <a:gd name="T10" fmla="*/ 46 w 46"/>
                <a:gd name="T11" fmla="*/ 12 h 19"/>
                <a:gd name="T12" fmla="*/ 42 w 46"/>
                <a:gd name="T13" fmla="*/ 19 h 19"/>
                <a:gd name="T14" fmla="*/ 34 w 46"/>
                <a:gd name="T15" fmla="*/ 19 h 19"/>
                <a:gd name="T16" fmla="*/ 11 w 46"/>
                <a:gd name="T17" fmla="*/ 19 h 19"/>
                <a:gd name="T18" fmla="*/ 11 w 46"/>
                <a:gd name="T19" fmla="*/ 19 h 19"/>
                <a:gd name="T20" fmla="*/ 4 w 46"/>
                <a:gd name="T21" fmla="*/ 19 h 19"/>
                <a:gd name="T22" fmla="*/ 0 w 46"/>
                <a:gd name="T23" fmla="*/ 12 h 19"/>
                <a:gd name="T24" fmla="*/ 0 w 46"/>
                <a:gd name="T25" fmla="*/ 12 h 19"/>
                <a:gd name="T26" fmla="*/ 0 w 46"/>
                <a:gd name="T27" fmla="*/ 12 h 19"/>
                <a:gd name="T28" fmla="*/ 4 w 46"/>
                <a:gd name="T29" fmla="*/ 4 h 19"/>
                <a:gd name="T30" fmla="*/ 11 w 46"/>
                <a:gd name="T31" fmla="*/ 0 h 19"/>
                <a:gd name="T32" fmla="*/ 34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4" y="0"/>
                  </a:moveTo>
                  <a:lnTo>
                    <a:pt x="34" y="0"/>
                  </a:lnTo>
                  <a:lnTo>
                    <a:pt x="42" y="4"/>
                  </a:lnTo>
                  <a:lnTo>
                    <a:pt x="46" y="12"/>
                  </a:lnTo>
                  <a:lnTo>
                    <a:pt x="42" y="19"/>
                  </a:lnTo>
                  <a:lnTo>
                    <a:pt x="34" y="19"/>
                  </a:lnTo>
                  <a:lnTo>
                    <a:pt x="11" y="1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1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3" name="Rectangle 57"/>
            <p:cNvSpPr>
              <a:spLocks noChangeArrowheads="1"/>
            </p:cNvSpPr>
            <p:nvPr/>
          </p:nvSpPr>
          <p:spPr bwMode="auto">
            <a:xfrm>
              <a:off x="3780" y="663"/>
              <a:ext cx="175" cy="19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4" name="Freeform 58"/>
            <p:cNvSpPr>
              <a:spLocks/>
            </p:cNvSpPr>
            <p:nvPr/>
          </p:nvSpPr>
          <p:spPr bwMode="auto">
            <a:xfrm>
              <a:off x="3812" y="747"/>
              <a:ext cx="55" cy="25"/>
            </a:xfrm>
            <a:custGeom>
              <a:avLst/>
              <a:gdLst>
                <a:gd name="T0" fmla="*/ 38 w 46"/>
                <a:gd name="T1" fmla="*/ 0 h 19"/>
                <a:gd name="T2" fmla="*/ 38 w 46"/>
                <a:gd name="T3" fmla="*/ 0 h 19"/>
                <a:gd name="T4" fmla="*/ 42 w 46"/>
                <a:gd name="T5" fmla="*/ 4 h 19"/>
                <a:gd name="T6" fmla="*/ 46 w 46"/>
                <a:gd name="T7" fmla="*/ 8 h 19"/>
                <a:gd name="T8" fmla="*/ 46 w 46"/>
                <a:gd name="T9" fmla="*/ 8 h 19"/>
                <a:gd name="T10" fmla="*/ 46 w 46"/>
                <a:gd name="T11" fmla="*/ 8 h 19"/>
                <a:gd name="T12" fmla="*/ 42 w 46"/>
                <a:gd name="T13" fmla="*/ 15 h 19"/>
                <a:gd name="T14" fmla="*/ 38 w 46"/>
                <a:gd name="T15" fmla="*/ 19 h 19"/>
                <a:gd name="T16" fmla="*/ 12 w 46"/>
                <a:gd name="T17" fmla="*/ 19 h 19"/>
                <a:gd name="T18" fmla="*/ 12 w 46"/>
                <a:gd name="T19" fmla="*/ 19 h 19"/>
                <a:gd name="T20" fmla="*/ 4 w 46"/>
                <a:gd name="T21" fmla="*/ 15 h 19"/>
                <a:gd name="T22" fmla="*/ 0 w 46"/>
                <a:gd name="T23" fmla="*/ 8 h 19"/>
                <a:gd name="T24" fmla="*/ 0 w 46"/>
                <a:gd name="T25" fmla="*/ 8 h 19"/>
                <a:gd name="T26" fmla="*/ 0 w 46"/>
                <a:gd name="T27" fmla="*/ 8 h 19"/>
                <a:gd name="T28" fmla="*/ 4 w 46"/>
                <a:gd name="T29" fmla="*/ 4 h 19"/>
                <a:gd name="T30" fmla="*/ 12 w 46"/>
                <a:gd name="T31" fmla="*/ 0 h 19"/>
                <a:gd name="T32" fmla="*/ 38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8" y="0"/>
                  </a:moveTo>
                  <a:lnTo>
                    <a:pt x="38" y="0"/>
                  </a:lnTo>
                  <a:lnTo>
                    <a:pt x="42" y="4"/>
                  </a:lnTo>
                  <a:lnTo>
                    <a:pt x="46" y="8"/>
                  </a:lnTo>
                  <a:lnTo>
                    <a:pt x="42" y="15"/>
                  </a:lnTo>
                  <a:lnTo>
                    <a:pt x="38" y="19"/>
                  </a:lnTo>
                  <a:lnTo>
                    <a:pt x="12" y="19"/>
                  </a:lnTo>
                  <a:lnTo>
                    <a:pt x="4" y="15"/>
                  </a:lnTo>
                  <a:lnTo>
                    <a:pt x="0" y="8"/>
                  </a:lnTo>
                  <a:lnTo>
                    <a:pt x="4" y="4"/>
                  </a:lnTo>
                  <a:lnTo>
                    <a:pt x="1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5" name="Freeform 59"/>
            <p:cNvSpPr>
              <a:spLocks/>
            </p:cNvSpPr>
            <p:nvPr/>
          </p:nvSpPr>
          <p:spPr bwMode="auto">
            <a:xfrm>
              <a:off x="3867" y="747"/>
              <a:ext cx="55" cy="25"/>
            </a:xfrm>
            <a:custGeom>
              <a:avLst/>
              <a:gdLst>
                <a:gd name="T0" fmla="*/ 35 w 46"/>
                <a:gd name="T1" fmla="*/ 0 h 19"/>
                <a:gd name="T2" fmla="*/ 35 w 46"/>
                <a:gd name="T3" fmla="*/ 0 h 19"/>
                <a:gd name="T4" fmla="*/ 43 w 46"/>
                <a:gd name="T5" fmla="*/ 4 h 19"/>
                <a:gd name="T6" fmla="*/ 46 w 46"/>
                <a:gd name="T7" fmla="*/ 12 h 19"/>
                <a:gd name="T8" fmla="*/ 46 w 46"/>
                <a:gd name="T9" fmla="*/ 12 h 19"/>
                <a:gd name="T10" fmla="*/ 46 w 46"/>
                <a:gd name="T11" fmla="*/ 12 h 19"/>
                <a:gd name="T12" fmla="*/ 43 w 46"/>
                <a:gd name="T13" fmla="*/ 15 h 19"/>
                <a:gd name="T14" fmla="*/ 35 w 46"/>
                <a:gd name="T15" fmla="*/ 19 h 19"/>
                <a:gd name="T16" fmla="*/ 8 w 46"/>
                <a:gd name="T17" fmla="*/ 19 h 19"/>
                <a:gd name="T18" fmla="*/ 8 w 46"/>
                <a:gd name="T19" fmla="*/ 19 h 19"/>
                <a:gd name="T20" fmla="*/ 4 w 46"/>
                <a:gd name="T21" fmla="*/ 15 h 19"/>
                <a:gd name="T22" fmla="*/ 0 w 46"/>
                <a:gd name="T23" fmla="*/ 12 h 19"/>
                <a:gd name="T24" fmla="*/ 0 w 46"/>
                <a:gd name="T25" fmla="*/ 12 h 19"/>
                <a:gd name="T26" fmla="*/ 0 w 46"/>
                <a:gd name="T27" fmla="*/ 12 h 19"/>
                <a:gd name="T28" fmla="*/ 4 w 46"/>
                <a:gd name="T29" fmla="*/ 4 h 19"/>
                <a:gd name="T30" fmla="*/ 8 w 46"/>
                <a:gd name="T31" fmla="*/ 0 h 19"/>
                <a:gd name="T32" fmla="*/ 35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5" y="0"/>
                  </a:moveTo>
                  <a:lnTo>
                    <a:pt x="35" y="0"/>
                  </a:lnTo>
                  <a:lnTo>
                    <a:pt x="43" y="4"/>
                  </a:lnTo>
                  <a:lnTo>
                    <a:pt x="46" y="12"/>
                  </a:lnTo>
                  <a:lnTo>
                    <a:pt x="43" y="15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0" y="12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6" name="Rectangle 60"/>
            <p:cNvSpPr>
              <a:spLocks noChangeArrowheads="1"/>
            </p:cNvSpPr>
            <p:nvPr/>
          </p:nvSpPr>
          <p:spPr bwMode="auto">
            <a:xfrm>
              <a:off x="3780" y="906"/>
              <a:ext cx="175" cy="19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7" name="Freeform 61"/>
            <p:cNvSpPr>
              <a:spLocks/>
            </p:cNvSpPr>
            <p:nvPr/>
          </p:nvSpPr>
          <p:spPr bwMode="auto">
            <a:xfrm>
              <a:off x="3812" y="991"/>
              <a:ext cx="55" cy="25"/>
            </a:xfrm>
            <a:custGeom>
              <a:avLst/>
              <a:gdLst>
                <a:gd name="T0" fmla="*/ 38 w 46"/>
                <a:gd name="T1" fmla="*/ 0 h 19"/>
                <a:gd name="T2" fmla="*/ 38 w 46"/>
                <a:gd name="T3" fmla="*/ 0 h 19"/>
                <a:gd name="T4" fmla="*/ 42 w 46"/>
                <a:gd name="T5" fmla="*/ 4 h 19"/>
                <a:gd name="T6" fmla="*/ 46 w 46"/>
                <a:gd name="T7" fmla="*/ 7 h 19"/>
                <a:gd name="T8" fmla="*/ 46 w 46"/>
                <a:gd name="T9" fmla="*/ 7 h 19"/>
                <a:gd name="T10" fmla="*/ 46 w 46"/>
                <a:gd name="T11" fmla="*/ 7 h 19"/>
                <a:gd name="T12" fmla="*/ 42 w 46"/>
                <a:gd name="T13" fmla="*/ 15 h 19"/>
                <a:gd name="T14" fmla="*/ 38 w 46"/>
                <a:gd name="T15" fmla="*/ 19 h 19"/>
                <a:gd name="T16" fmla="*/ 12 w 46"/>
                <a:gd name="T17" fmla="*/ 19 h 19"/>
                <a:gd name="T18" fmla="*/ 12 w 46"/>
                <a:gd name="T19" fmla="*/ 19 h 19"/>
                <a:gd name="T20" fmla="*/ 4 w 46"/>
                <a:gd name="T21" fmla="*/ 15 h 19"/>
                <a:gd name="T22" fmla="*/ 0 w 46"/>
                <a:gd name="T23" fmla="*/ 7 h 19"/>
                <a:gd name="T24" fmla="*/ 0 w 46"/>
                <a:gd name="T25" fmla="*/ 7 h 19"/>
                <a:gd name="T26" fmla="*/ 0 w 46"/>
                <a:gd name="T27" fmla="*/ 7 h 19"/>
                <a:gd name="T28" fmla="*/ 4 w 46"/>
                <a:gd name="T29" fmla="*/ 4 h 19"/>
                <a:gd name="T30" fmla="*/ 12 w 46"/>
                <a:gd name="T31" fmla="*/ 0 h 19"/>
                <a:gd name="T32" fmla="*/ 38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8" y="0"/>
                  </a:moveTo>
                  <a:lnTo>
                    <a:pt x="38" y="0"/>
                  </a:lnTo>
                  <a:lnTo>
                    <a:pt x="42" y="4"/>
                  </a:lnTo>
                  <a:lnTo>
                    <a:pt x="46" y="7"/>
                  </a:lnTo>
                  <a:lnTo>
                    <a:pt x="42" y="15"/>
                  </a:lnTo>
                  <a:lnTo>
                    <a:pt x="38" y="19"/>
                  </a:lnTo>
                  <a:lnTo>
                    <a:pt x="12" y="19"/>
                  </a:lnTo>
                  <a:lnTo>
                    <a:pt x="4" y="15"/>
                  </a:lnTo>
                  <a:lnTo>
                    <a:pt x="0" y="7"/>
                  </a:lnTo>
                  <a:lnTo>
                    <a:pt x="4" y="4"/>
                  </a:lnTo>
                  <a:lnTo>
                    <a:pt x="1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8" name="Freeform 62"/>
            <p:cNvSpPr>
              <a:spLocks/>
            </p:cNvSpPr>
            <p:nvPr/>
          </p:nvSpPr>
          <p:spPr bwMode="auto">
            <a:xfrm>
              <a:off x="3867" y="991"/>
              <a:ext cx="55" cy="25"/>
            </a:xfrm>
            <a:custGeom>
              <a:avLst/>
              <a:gdLst>
                <a:gd name="T0" fmla="*/ 35 w 46"/>
                <a:gd name="T1" fmla="*/ 0 h 19"/>
                <a:gd name="T2" fmla="*/ 35 w 46"/>
                <a:gd name="T3" fmla="*/ 0 h 19"/>
                <a:gd name="T4" fmla="*/ 43 w 46"/>
                <a:gd name="T5" fmla="*/ 4 h 19"/>
                <a:gd name="T6" fmla="*/ 46 w 46"/>
                <a:gd name="T7" fmla="*/ 11 h 19"/>
                <a:gd name="T8" fmla="*/ 46 w 46"/>
                <a:gd name="T9" fmla="*/ 11 h 19"/>
                <a:gd name="T10" fmla="*/ 46 w 46"/>
                <a:gd name="T11" fmla="*/ 11 h 19"/>
                <a:gd name="T12" fmla="*/ 43 w 46"/>
                <a:gd name="T13" fmla="*/ 15 h 19"/>
                <a:gd name="T14" fmla="*/ 35 w 46"/>
                <a:gd name="T15" fmla="*/ 19 h 19"/>
                <a:gd name="T16" fmla="*/ 8 w 46"/>
                <a:gd name="T17" fmla="*/ 19 h 19"/>
                <a:gd name="T18" fmla="*/ 8 w 46"/>
                <a:gd name="T19" fmla="*/ 19 h 19"/>
                <a:gd name="T20" fmla="*/ 4 w 46"/>
                <a:gd name="T21" fmla="*/ 15 h 19"/>
                <a:gd name="T22" fmla="*/ 0 w 46"/>
                <a:gd name="T23" fmla="*/ 11 h 19"/>
                <a:gd name="T24" fmla="*/ 0 w 46"/>
                <a:gd name="T25" fmla="*/ 11 h 19"/>
                <a:gd name="T26" fmla="*/ 0 w 46"/>
                <a:gd name="T27" fmla="*/ 11 h 19"/>
                <a:gd name="T28" fmla="*/ 4 w 46"/>
                <a:gd name="T29" fmla="*/ 4 h 19"/>
                <a:gd name="T30" fmla="*/ 8 w 46"/>
                <a:gd name="T31" fmla="*/ 0 h 19"/>
                <a:gd name="T32" fmla="*/ 35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5" y="0"/>
                  </a:moveTo>
                  <a:lnTo>
                    <a:pt x="35" y="0"/>
                  </a:lnTo>
                  <a:lnTo>
                    <a:pt x="43" y="4"/>
                  </a:lnTo>
                  <a:lnTo>
                    <a:pt x="46" y="11"/>
                  </a:lnTo>
                  <a:lnTo>
                    <a:pt x="43" y="15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0" y="11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69" name="Rectangle 63"/>
            <p:cNvSpPr>
              <a:spLocks noChangeArrowheads="1"/>
            </p:cNvSpPr>
            <p:nvPr/>
          </p:nvSpPr>
          <p:spPr bwMode="auto">
            <a:xfrm>
              <a:off x="3775" y="1145"/>
              <a:ext cx="175" cy="18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0" name="Freeform 64"/>
            <p:cNvSpPr>
              <a:spLocks/>
            </p:cNvSpPr>
            <p:nvPr/>
          </p:nvSpPr>
          <p:spPr bwMode="auto">
            <a:xfrm>
              <a:off x="3808" y="1230"/>
              <a:ext cx="55" cy="20"/>
            </a:xfrm>
            <a:custGeom>
              <a:avLst/>
              <a:gdLst>
                <a:gd name="T0" fmla="*/ 39 w 46"/>
                <a:gd name="T1" fmla="*/ 0 h 15"/>
                <a:gd name="T2" fmla="*/ 39 w 46"/>
                <a:gd name="T3" fmla="*/ 0 h 15"/>
                <a:gd name="T4" fmla="*/ 42 w 46"/>
                <a:gd name="T5" fmla="*/ 0 h 15"/>
                <a:gd name="T6" fmla="*/ 46 w 46"/>
                <a:gd name="T7" fmla="*/ 7 h 15"/>
                <a:gd name="T8" fmla="*/ 46 w 46"/>
                <a:gd name="T9" fmla="*/ 7 h 15"/>
                <a:gd name="T10" fmla="*/ 46 w 46"/>
                <a:gd name="T11" fmla="*/ 7 h 15"/>
                <a:gd name="T12" fmla="*/ 42 w 46"/>
                <a:gd name="T13" fmla="*/ 15 h 15"/>
                <a:gd name="T14" fmla="*/ 39 w 46"/>
                <a:gd name="T15" fmla="*/ 15 h 15"/>
                <a:gd name="T16" fmla="*/ 12 w 46"/>
                <a:gd name="T17" fmla="*/ 15 h 15"/>
                <a:gd name="T18" fmla="*/ 12 w 46"/>
                <a:gd name="T19" fmla="*/ 15 h 15"/>
                <a:gd name="T20" fmla="*/ 4 w 46"/>
                <a:gd name="T21" fmla="*/ 15 h 15"/>
                <a:gd name="T22" fmla="*/ 0 w 46"/>
                <a:gd name="T23" fmla="*/ 7 h 15"/>
                <a:gd name="T24" fmla="*/ 0 w 46"/>
                <a:gd name="T25" fmla="*/ 7 h 15"/>
                <a:gd name="T26" fmla="*/ 0 w 46"/>
                <a:gd name="T27" fmla="*/ 7 h 15"/>
                <a:gd name="T28" fmla="*/ 4 w 46"/>
                <a:gd name="T29" fmla="*/ 0 h 15"/>
                <a:gd name="T30" fmla="*/ 12 w 46"/>
                <a:gd name="T31" fmla="*/ 0 h 15"/>
                <a:gd name="T32" fmla="*/ 39 w 46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5"/>
                <a:gd name="T53" fmla="*/ 46 w 46"/>
                <a:gd name="T54" fmla="*/ 15 h 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5">
                  <a:moveTo>
                    <a:pt x="39" y="0"/>
                  </a:moveTo>
                  <a:lnTo>
                    <a:pt x="39" y="0"/>
                  </a:lnTo>
                  <a:lnTo>
                    <a:pt x="42" y="0"/>
                  </a:lnTo>
                  <a:lnTo>
                    <a:pt x="46" y="7"/>
                  </a:lnTo>
                  <a:lnTo>
                    <a:pt x="42" y="15"/>
                  </a:lnTo>
                  <a:lnTo>
                    <a:pt x="39" y="15"/>
                  </a:lnTo>
                  <a:lnTo>
                    <a:pt x="12" y="15"/>
                  </a:lnTo>
                  <a:lnTo>
                    <a:pt x="4" y="15"/>
                  </a:lnTo>
                  <a:lnTo>
                    <a:pt x="0" y="7"/>
                  </a:lnTo>
                  <a:lnTo>
                    <a:pt x="4" y="0"/>
                  </a:lnTo>
                  <a:lnTo>
                    <a:pt x="12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1" name="Freeform 65"/>
            <p:cNvSpPr>
              <a:spLocks/>
            </p:cNvSpPr>
            <p:nvPr/>
          </p:nvSpPr>
          <p:spPr bwMode="auto">
            <a:xfrm>
              <a:off x="3863" y="1230"/>
              <a:ext cx="56" cy="25"/>
            </a:xfrm>
            <a:custGeom>
              <a:avLst/>
              <a:gdLst>
                <a:gd name="T0" fmla="*/ 35 w 47"/>
                <a:gd name="T1" fmla="*/ 0 h 19"/>
                <a:gd name="T2" fmla="*/ 35 w 47"/>
                <a:gd name="T3" fmla="*/ 0 h 19"/>
                <a:gd name="T4" fmla="*/ 43 w 47"/>
                <a:gd name="T5" fmla="*/ 3 h 19"/>
                <a:gd name="T6" fmla="*/ 47 w 47"/>
                <a:gd name="T7" fmla="*/ 7 h 19"/>
                <a:gd name="T8" fmla="*/ 47 w 47"/>
                <a:gd name="T9" fmla="*/ 7 h 19"/>
                <a:gd name="T10" fmla="*/ 47 w 47"/>
                <a:gd name="T11" fmla="*/ 7 h 19"/>
                <a:gd name="T12" fmla="*/ 43 w 47"/>
                <a:gd name="T13" fmla="*/ 15 h 19"/>
                <a:gd name="T14" fmla="*/ 35 w 47"/>
                <a:gd name="T15" fmla="*/ 19 h 19"/>
                <a:gd name="T16" fmla="*/ 8 w 47"/>
                <a:gd name="T17" fmla="*/ 19 h 19"/>
                <a:gd name="T18" fmla="*/ 8 w 47"/>
                <a:gd name="T19" fmla="*/ 19 h 19"/>
                <a:gd name="T20" fmla="*/ 4 w 47"/>
                <a:gd name="T21" fmla="*/ 15 h 19"/>
                <a:gd name="T22" fmla="*/ 0 w 47"/>
                <a:gd name="T23" fmla="*/ 7 h 19"/>
                <a:gd name="T24" fmla="*/ 0 w 47"/>
                <a:gd name="T25" fmla="*/ 7 h 19"/>
                <a:gd name="T26" fmla="*/ 0 w 47"/>
                <a:gd name="T27" fmla="*/ 7 h 19"/>
                <a:gd name="T28" fmla="*/ 4 w 47"/>
                <a:gd name="T29" fmla="*/ 3 h 19"/>
                <a:gd name="T30" fmla="*/ 8 w 47"/>
                <a:gd name="T31" fmla="*/ 0 h 19"/>
                <a:gd name="T32" fmla="*/ 35 w 47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19"/>
                <a:gd name="T53" fmla="*/ 47 w 47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19">
                  <a:moveTo>
                    <a:pt x="35" y="0"/>
                  </a:moveTo>
                  <a:lnTo>
                    <a:pt x="35" y="0"/>
                  </a:lnTo>
                  <a:lnTo>
                    <a:pt x="43" y="3"/>
                  </a:lnTo>
                  <a:lnTo>
                    <a:pt x="47" y="7"/>
                  </a:lnTo>
                  <a:lnTo>
                    <a:pt x="43" y="15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2" name="Rectangle 66"/>
            <p:cNvSpPr>
              <a:spLocks noChangeArrowheads="1"/>
            </p:cNvSpPr>
            <p:nvPr/>
          </p:nvSpPr>
          <p:spPr bwMode="auto">
            <a:xfrm>
              <a:off x="3780" y="1384"/>
              <a:ext cx="175" cy="19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3" name="Freeform 67"/>
            <p:cNvSpPr>
              <a:spLocks/>
            </p:cNvSpPr>
            <p:nvPr/>
          </p:nvSpPr>
          <p:spPr bwMode="auto">
            <a:xfrm>
              <a:off x="3812" y="1468"/>
              <a:ext cx="55" cy="26"/>
            </a:xfrm>
            <a:custGeom>
              <a:avLst/>
              <a:gdLst>
                <a:gd name="T0" fmla="*/ 38 w 46"/>
                <a:gd name="T1" fmla="*/ 0 h 20"/>
                <a:gd name="T2" fmla="*/ 38 w 46"/>
                <a:gd name="T3" fmla="*/ 0 h 20"/>
                <a:gd name="T4" fmla="*/ 42 w 46"/>
                <a:gd name="T5" fmla="*/ 4 h 20"/>
                <a:gd name="T6" fmla="*/ 46 w 46"/>
                <a:gd name="T7" fmla="*/ 8 h 20"/>
                <a:gd name="T8" fmla="*/ 46 w 46"/>
                <a:gd name="T9" fmla="*/ 8 h 20"/>
                <a:gd name="T10" fmla="*/ 46 w 46"/>
                <a:gd name="T11" fmla="*/ 8 h 20"/>
                <a:gd name="T12" fmla="*/ 42 w 46"/>
                <a:gd name="T13" fmla="*/ 16 h 20"/>
                <a:gd name="T14" fmla="*/ 38 w 46"/>
                <a:gd name="T15" fmla="*/ 20 h 20"/>
                <a:gd name="T16" fmla="*/ 12 w 46"/>
                <a:gd name="T17" fmla="*/ 20 h 20"/>
                <a:gd name="T18" fmla="*/ 12 w 46"/>
                <a:gd name="T19" fmla="*/ 20 h 20"/>
                <a:gd name="T20" fmla="*/ 4 w 46"/>
                <a:gd name="T21" fmla="*/ 16 h 20"/>
                <a:gd name="T22" fmla="*/ 0 w 46"/>
                <a:gd name="T23" fmla="*/ 8 h 20"/>
                <a:gd name="T24" fmla="*/ 0 w 46"/>
                <a:gd name="T25" fmla="*/ 8 h 20"/>
                <a:gd name="T26" fmla="*/ 0 w 46"/>
                <a:gd name="T27" fmla="*/ 8 h 20"/>
                <a:gd name="T28" fmla="*/ 4 w 46"/>
                <a:gd name="T29" fmla="*/ 4 h 20"/>
                <a:gd name="T30" fmla="*/ 12 w 46"/>
                <a:gd name="T31" fmla="*/ 0 h 20"/>
                <a:gd name="T32" fmla="*/ 38 w 4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20"/>
                <a:gd name="T53" fmla="*/ 46 w 46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20">
                  <a:moveTo>
                    <a:pt x="38" y="0"/>
                  </a:moveTo>
                  <a:lnTo>
                    <a:pt x="38" y="0"/>
                  </a:lnTo>
                  <a:lnTo>
                    <a:pt x="42" y="4"/>
                  </a:lnTo>
                  <a:lnTo>
                    <a:pt x="46" y="8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12" y="20"/>
                  </a:lnTo>
                  <a:lnTo>
                    <a:pt x="4" y="16"/>
                  </a:lnTo>
                  <a:lnTo>
                    <a:pt x="0" y="8"/>
                  </a:lnTo>
                  <a:lnTo>
                    <a:pt x="4" y="4"/>
                  </a:lnTo>
                  <a:lnTo>
                    <a:pt x="1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4" name="Freeform 68"/>
            <p:cNvSpPr>
              <a:spLocks/>
            </p:cNvSpPr>
            <p:nvPr/>
          </p:nvSpPr>
          <p:spPr bwMode="auto">
            <a:xfrm>
              <a:off x="3867" y="1468"/>
              <a:ext cx="55" cy="26"/>
            </a:xfrm>
            <a:custGeom>
              <a:avLst/>
              <a:gdLst>
                <a:gd name="T0" fmla="*/ 35 w 46"/>
                <a:gd name="T1" fmla="*/ 0 h 20"/>
                <a:gd name="T2" fmla="*/ 35 w 46"/>
                <a:gd name="T3" fmla="*/ 0 h 20"/>
                <a:gd name="T4" fmla="*/ 43 w 46"/>
                <a:gd name="T5" fmla="*/ 4 h 20"/>
                <a:gd name="T6" fmla="*/ 46 w 46"/>
                <a:gd name="T7" fmla="*/ 12 h 20"/>
                <a:gd name="T8" fmla="*/ 46 w 46"/>
                <a:gd name="T9" fmla="*/ 12 h 20"/>
                <a:gd name="T10" fmla="*/ 46 w 46"/>
                <a:gd name="T11" fmla="*/ 12 h 20"/>
                <a:gd name="T12" fmla="*/ 43 w 46"/>
                <a:gd name="T13" fmla="*/ 16 h 20"/>
                <a:gd name="T14" fmla="*/ 35 w 46"/>
                <a:gd name="T15" fmla="*/ 20 h 20"/>
                <a:gd name="T16" fmla="*/ 8 w 46"/>
                <a:gd name="T17" fmla="*/ 20 h 20"/>
                <a:gd name="T18" fmla="*/ 8 w 46"/>
                <a:gd name="T19" fmla="*/ 20 h 20"/>
                <a:gd name="T20" fmla="*/ 4 w 46"/>
                <a:gd name="T21" fmla="*/ 16 h 20"/>
                <a:gd name="T22" fmla="*/ 0 w 46"/>
                <a:gd name="T23" fmla="*/ 12 h 20"/>
                <a:gd name="T24" fmla="*/ 0 w 46"/>
                <a:gd name="T25" fmla="*/ 12 h 20"/>
                <a:gd name="T26" fmla="*/ 0 w 46"/>
                <a:gd name="T27" fmla="*/ 12 h 20"/>
                <a:gd name="T28" fmla="*/ 4 w 46"/>
                <a:gd name="T29" fmla="*/ 4 h 20"/>
                <a:gd name="T30" fmla="*/ 8 w 46"/>
                <a:gd name="T31" fmla="*/ 0 h 20"/>
                <a:gd name="T32" fmla="*/ 35 w 4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20"/>
                <a:gd name="T53" fmla="*/ 46 w 46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20">
                  <a:moveTo>
                    <a:pt x="35" y="0"/>
                  </a:moveTo>
                  <a:lnTo>
                    <a:pt x="35" y="0"/>
                  </a:lnTo>
                  <a:lnTo>
                    <a:pt x="43" y="4"/>
                  </a:lnTo>
                  <a:lnTo>
                    <a:pt x="46" y="12"/>
                  </a:lnTo>
                  <a:lnTo>
                    <a:pt x="43" y="16"/>
                  </a:lnTo>
                  <a:lnTo>
                    <a:pt x="35" y="20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5" name="Rectangle 69"/>
            <p:cNvSpPr>
              <a:spLocks noChangeArrowheads="1"/>
            </p:cNvSpPr>
            <p:nvPr/>
          </p:nvSpPr>
          <p:spPr bwMode="auto">
            <a:xfrm>
              <a:off x="3780" y="1680"/>
              <a:ext cx="175" cy="1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6" name="Freeform 70"/>
            <p:cNvSpPr>
              <a:spLocks/>
            </p:cNvSpPr>
            <p:nvPr/>
          </p:nvSpPr>
          <p:spPr bwMode="auto">
            <a:xfrm>
              <a:off x="3812" y="1759"/>
              <a:ext cx="55" cy="25"/>
            </a:xfrm>
            <a:custGeom>
              <a:avLst/>
              <a:gdLst>
                <a:gd name="T0" fmla="*/ 38 w 46"/>
                <a:gd name="T1" fmla="*/ 0 h 20"/>
                <a:gd name="T2" fmla="*/ 38 w 46"/>
                <a:gd name="T3" fmla="*/ 0 h 20"/>
                <a:gd name="T4" fmla="*/ 42 w 46"/>
                <a:gd name="T5" fmla="*/ 4 h 20"/>
                <a:gd name="T6" fmla="*/ 46 w 46"/>
                <a:gd name="T7" fmla="*/ 12 h 20"/>
                <a:gd name="T8" fmla="*/ 46 w 46"/>
                <a:gd name="T9" fmla="*/ 12 h 20"/>
                <a:gd name="T10" fmla="*/ 46 w 46"/>
                <a:gd name="T11" fmla="*/ 12 h 20"/>
                <a:gd name="T12" fmla="*/ 42 w 46"/>
                <a:gd name="T13" fmla="*/ 20 h 20"/>
                <a:gd name="T14" fmla="*/ 38 w 46"/>
                <a:gd name="T15" fmla="*/ 20 h 20"/>
                <a:gd name="T16" fmla="*/ 12 w 46"/>
                <a:gd name="T17" fmla="*/ 20 h 20"/>
                <a:gd name="T18" fmla="*/ 12 w 46"/>
                <a:gd name="T19" fmla="*/ 20 h 20"/>
                <a:gd name="T20" fmla="*/ 4 w 46"/>
                <a:gd name="T21" fmla="*/ 20 h 20"/>
                <a:gd name="T22" fmla="*/ 0 w 46"/>
                <a:gd name="T23" fmla="*/ 12 h 20"/>
                <a:gd name="T24" fmla="*/ 0 w 46"/>
                <a:gd name="T25" fmla="*/ 12 h 20"/>
                <a:gd name="T26" fmla="*/ 0 w 46"/>
                <a:gd name="T27" fmla="*/ 12 h 20"/>
                <a:gd name="T28" fmla="*/ 4 w 46"/>
                <a:gd name="T29" fmla="*/ 4 h 20"/>
                <a:gd name="T30" fmla="*/ 12 w 46"/>
                <a:gd name="T31" fmla="*/ 0 h 20"/>
                <a:gd name="T32" fmla="*/ 38 w 4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20"/>
                <a:gd name="T53" fmla="*/ 46 w 46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20">
                  <a:moveTo>
                    <a:pt x="38" y="0"/>
                  </a:moveTo>
                  <a:lnTo>
                    <a:pt x="38" y="0"/>
                  </a:lnTo>
                  <a:lnTo>
                    <a:pt x="42" y="4"/>
                  </a:lnTo>
                  <a:lnTo>
                    <a:pt x="46" y="12"/>
                  </a:lnTo>
                  <a:lnTo>
                    <a:pt x="42" y="20"/>
                  </a:lnTo>
                  <a:lnTo>
                    <a:pt x="38" y="20"/>
                  </a:lnTo>
                  <a:lnTo>
                    <a:pt x="12" y="20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7" name="Freeform 71"/>
            <p:cNvSpPr>
              <a:spLocks/>
            </p:cNvSpPr>
            <p:nvPr/>
          </p:nvSpPr>
          <p:spPr bwMode="auto">
            <a:xfrm>
              <a:off x="3867" y="1764"/>
              <a:ext cx="55" cy="24"/>
            </a:xfrm>
            <a:custGeom>
              <a:avLst/>
              <a:gdLst>
                <a:gd name="T0" fmla="*/ 35 w 46"/>
                <a:gd name="T1" fmla="*/ 0 h 19"/>
                <a:gd name="T2" fmla="*/ 35 w 46"/>
                <a:gd name="T3" fmla="*/ 0 h 19"/>
                <a:gd name="T4" fmla="*/ 43 w 46"/>
                <a:gd name="T5" fmla="*/ 0 h 19"/>
                <a:gd name="T6" fmla="*/ 46 w 46"/>
                <a:gd name="T7" fmla="*/ 8 h 19"/>
                <a:gd name="T8" fmla="*/ 46 w 46"/>
                <a:gd name="T9" fmla="*/ 8 h 19"/>
                <a:gd name="T10" fmla="*/ 46 w 46"/>
                <a:gd name="T11" fmla="*/ 8 h 19"/>
                <a:gd name="T12" fmla="*/ 43 w 46"/>
                <a:gd name="T13" fmla="*/ 16 h 19"/>
                <a:gd name="T14" fmla="*/ 35 w 46"/>
                <a:gd name="T15" fmla="*/ 19 h 19"/>
                <a:gd name="T16" fmla="*/ 8 w 46"/>
                <a:gd name="T17" fmla="*/ 19 h 19"/>
                <a:gd name="T18" fmla="*/ 8 w 46"/>
                <a:gd name="T19" fmla="*/ 19 h 19"/>
                <a:gd name="T20" fmla="*/ 4 w 46"/>
                <a:gd name="T21" fmla="*/ 16 h 19"/>
                <a:gd name="T22" fmla="*/ 0 w 46"/>
                <a:gd name="T23" fmla="*/ 8 h 19"/>
                <a:gd name="T24" fmla="*/ 0 w 46"/>
                <a:gd name="T25" fmla="*/ 8 h 19"/>
                <a:gd name="T26" fmla="*/ 0 w 46"/>
                <a:gd name="T27" fmla="*/ 8 h 19"/>
                <a:gd name="T28" fmla="*/ 4 w 46"/>
                <a:gd name="T29" fmla="*/ 0 h 19"/>
                <a:gd name="T30" fmla="*/ 8 w 46"/>
                <a:gd name="T31" fmla="*/ 0 h 19"/>
                <a:gd name="T32" fmla="*/ 35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5" y="0"/>
                  </a:moveTo>
                  <a:lnTo>
                    <a:pt x="35" y="0"/>
                  </a:lnTo>
                  <a:lnTo>
                    <a:pt x="43" y="0"/>
                  </a:lnTo>
                  <a:lnTo>
                    <a:pt x="46" y="8"/>
                  </a:lnTo>
                  <a:lnTo>
                    <a:pt x="43" y="16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6"/>
                  </a:lnTo>
                  <a:lnTo>
                    <a:pt x="0" y="8"/>
                  </a:lnTo>
                  <a:lnTo>
                    <a:pt x="4" y="0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8" name="Rectangle 72"/>
            <p:cNvSpPr>
              <a:spLocks noChangeArrowheads="1"/>
            </p:cNvSpPr>
            <p:nvPr/>
          </p:nvSpPr>
          <p:spPr bwMode="auto">
            <a:xfrm>
              <a:off x="3780" y="2187"/>
              <a:ext cx="175" cy="18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79" name="Freeform 73"/>
            <p:cNvSpPr>
              <a:spLocks/>
            </p:cNvSpPr>
            <p:nvPr/>
          </p:nvSpPr>
          <p:spPr bwMode="auto">
            <a:xfrm>
              <a:off x="3812" y="2266"/>
              <a:ext cx="55" cy="25"/>
            </a:xfrm>
            <a:custGeom>
              <a:avLst/>
              <a:gdLst>
                <a:gd name="T0" fmla="*/ 38 w 46"/>
                <a:gd name="T1" fmla="*/ 0 h 19"/>
                <a:gd name="T2" fmla="*/ 38 w 46"/>
                <a:gd name="T3" fmla="*/ 0 h 19"/>
                <a:gd name="T4" fmla="*/ 42 w 46"/>
                <a:gd name="T5" fmla="*/ 4 h 19"/>
                <a:gd name="T6" fmla="*/ 46 w 46"/>
                <a:gd name="T7" fmla="*/ 12 h 19"/>
                <a:gd name="T8" fmla="*/ 46 w 46"/>
                <a:gd name="T9" fmla="*/ 12 h 19"/>
                <a:gd name="T10" fmla="*/ 46 w 46"/>
                <a:gd name="T11" fmla="*/ 12 h 19"/>
                <a:gd name="T12" fmla="*/ 42 w 46"/>
                <a:gd name="T13" fmla="*/ 16 h 19"/>
                <a:gd name="T14" fmla="*/ 38 w 46"/>
                <a:gd name="T15" fmla="*/ 19 h 19"/>
                <a:gd name="T16" fmla="*/ 12 w 46"/>
                <a:gd name="T17" fmla="*/ 19 h 19"/>
                <a:gd name="T18" fmla="*/ 12 w 46"/>
                <a:gd name="T19" fmla="*/ 19 h 19"/>
                <a:gd name="T20" fmla="*/ 4 w 46"/>
                <a:gd name="T21" fmla="*/ 16 h 19"/>
                <a:gd name="T22" fmla="*/ 0 w 46"/>
                <a:gd name="T23" fmla="*/ 12 h 19"/>
                <a:gd name="T24" fmla="*/ 0 w 46"/>
                <a:gd name="T25" fmla="*/ 12 h 19"/>
                <a:gd name="T26" fmla="*/ 0 w 46"/>
                <a:gd name="T27" fmla="*/ 12 h 19"/>
                <a:gd name="T28" fmla="*/ 4 w 46"/>
                <a:gd name="T29" fmla="*/ 4 h 19"/>
                <a:gd name="T30" fmla="*/ 12 w 46"/>
                <a:gd name="T31" fmla="*/ 0 h 19"/>
                <a:gd name="T32" fmla="*/ 38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8" y="0"/>
                  </a:moveTo>
                  <a:lnTo>
                    <a:pt x="38" y="0"/>
                  </a:lnTo>
                  <a:lnTo>
                    <a:pt x="42" y="4"/>
                  </a:lnTo>
                  <a:lnTo>
                    <a:pt x="46" y="12"/>
                  </a:lnTo>
                  <a:lnTo>
                    <a:pt x="42" y="16"/>
                  </a:lnTo>
                  <a:lnTo>
                    <a:pt x="38" y="19"/>
                  </a:lnTo>
                  <a:lnTo>
                    <a:pt x="12" y="19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0" name="Freeform 74"/>
            <p:cNvSpPr>
              <a:spLocks/>
            </p:cNvSpPr>
            <p:nvPr/>
          </p:nvSpPr>
          <p:spPr bwMode="auto">
            <a:xfrm>
              <a:off x="3867" y="2271"/>
              <a:ext cx="55" cy="20"/>
            </a:xfrm>
            <a:custGeom>
              <a:avLst/>
              <a:gdLst>
                <a:gd name="T0" fmla="*/ 35 w 46"/>
                <a:gd name="T1" fmla="*/ 0 h 15"/>
                <a:gd name="T2" fmla="*/ 35 w 46"/>
                <a:gd name="T3" fmla="*/ 0 h 15"/>
                <a:gd name="T4" fmla="*/ 43 w 46"/>
                <a:gd name="T5" fmla="*/ 0 h 15"/>
                <a:gd name="T6" fmla="*/ 46 w 46"/>
                <a:gd name="T7" fmla="*/ 8 h 15"/>
                <a:gd name="T8" fmla="*/ 46 w 46"/>
                <a:gd name="T9" fmla="*/ 8 h 15"/>
                <a:gd name="T10" fmla="*/ 46 w 46"/>
                <a:gd name="T11" fmla="*/ 8 h 15"/>
                <a:gd name="T12" fmla="*/ 43 w 46"/>
                <a:gd name="T13" fmla="*/ 15 h 15"/>
                <a:gd name="T14" fmla="*/ 35 w 46"/>
                <a:gd name="T15" fmla="*/ 15 h 15"/>
                <a:gd name="T16" fmla="*/ 8 w 46"/>
                <a:gd name="T17" fmla="*/ 15 h 15"/>
                <a:gd name="T18" fmla="*/ 8 w 46"/>
                <a:gd name="T19" fmla="*/ 15 h 15"/>
                <a:gd name="T20" fmla="*/ 4 w 46"/>
                <a:gd name="T21" fmla="*/ 15 h 15"/>
                <a:gd name="T22" fmla="*/ 0 w 46"/>
                <a:gd name="T23" fmla="*/ 8 h 15"/>
                <a:gd name="T24" fmla="*/ 0 w 46"/>
                <a:gd name="T25" fmla="*/ 8 h 15"/>
                <a:gd name="T26" fmla="*/ 0 w 46"/>
                <a:gd name="T27" fmla="*/ 8 h 15"/>
                <a:gd name="T28" fmla="*/ 4 w 46"/>
                <a:gd name="T29" fmla="*/ 0 h 15"/>
                <a:gd name="T30" fmla="*/ 8 w 46"/>
                <a:gd name="T31" fmla="*/ 0 h 15"/>
                <a:gd name="T32" fmla="*/ 35 w 46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5"/>
                <a:gd name="T53" fmla="*/ 46 w 46"/>
                <a:gd name="T54" fmla="*/ 15 h 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5">
                  <a:moveTo>
                    <a:pt x="35" y="0"/>
                  </a:moveTo>
                  <a:lnTo>
                    <a:pt x="35" y="0"/>
                  </a:lnTo>
                  <a:lnTo>
                    <a:pt x="43" y="0"/>
                  </a:lnTo>
                  <a:lnTo>
                    <a:pt x="46" y="8"/>
                  </a:lnTo>
                  <a:lnTo>
                    <a:pt x="43" y="15"/>
                  </a:lnTo>
                  <a:lnTo>
                    <a:pt x="35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8"/>
                  </a:lnTo>
                  <a:lnTo>
                    <a:pt x="4" y="0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1" name="Rectangle 75"/>
            <p:cNvSpPr>
              <a:spLocks noChangeArrowheads="1"/>
            </p:cNvSpPr>
            <p:nvPr/>
          </p:nvSpPr>
          <p:spPr bwMode="auto">
            <a:xfrm>
              <a:off x="374" y="906"/>
              <a:ext cx="175" cy="19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2" name="Freeform 76"/>
            <p:cNvSpPr>
              <a:spLocks/>
            </p:cNvSpPr>
            <p:nvPr/>
          </p:nvSpPr>
          <p:spPr bwMode="auto">
            <a:xfrm>
              <a:off x="447" y="946"/>
              <a:ext cx="24" cy="59"/>
            </a:xfrm>
            <a:custGeom>
              <a:avLst/>
              <a:gdLst>
                <a:gd name="T0" fmla="*/ 20 w 20"/>
                <a:gd name="T1" fmla="*/ 35 h 46"/>
                <a:gd name="T2" fmla="*/ 20 w 20"/>
                <a:gd name="T3" fmla="*/ 35 h 46"/>
                <a:gd name="T4" fmla="*/ 20 w 20"/>
                <a:gd name="T5" fmla="*/ 42 h 46"/>
                <a:gd name="T6" fmla="*/ 12 w 20"/>
                <a:gd name="T7" fmla="*/ 46 h 46"/>
                <a:gd name="T8" fmla="*/ 12 w 20"/>
                <a:gd name="T9" fmla="*/ 46 h 46"/>
                <a:gd name="T10" fmla="*/ 12 w 20"/>
                <a:gd name="T11" fmla="*/ 46 h 46"/>
                <a:gd name="T12" fmla="*/ 4 w 20"/>
                <a:gd name="T13" fmla="*/ 42 h 46"/>
                <a:gd name="T14" fmla="*/ 0 w 20"/>
                <a:gd name="T15" fmla="*/ 35 h 46"/>
                <a:gd name="T16" fmla="*/ 0 w 20"/>
                <a:gd name="T17" fmla="*/ 12 h 46"/>
                <a:gd name="T18" fmla="*/ 0 w 20"/>
                <a:gd name="T19" fmla="*/ 12 h 46"/>
                <a:gd name="T20" fmla="*/ 4 w 20"/>
                <a:gd name="T21" fmla="*/ 4 h 46"/>
                <a:gd name="T22" fmla="*/ 12 w 20"/>
                <a:gd name="T23" fmla="*/ 0 h 46"/>
                <a:gd name="T24" fmla="*/ 12 w 20"/>
                <a:gd name="T25" fmla="*/ 0 h 46"/>
                <a:gd name="T26" fmla="*/ 12 w 20"/>
                <a:gd name="T27" fmla="*/ 0 h 46"/>
                <a:gd name="T28" fmla="*/ 20 w 20"/>
                <a:gd name="T29" fmla="*/ 4 h 46"/>
                <a:gd name="T30" fmla="*/ 20 w 20"/>
                <a:gd name="T31" fmla="*/ 12 h 46"/>
                <a:gd name="T32" fmla="*/ 20 w 20"/>
                <a:gd name="T33" fmla="*/ 35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6"/>
                <a:gd name="T53" fmla="*/ 20 w 20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6">
                  <a:moveTo>
                    <a:pt x="20" y="35"/>
                  </a:moveTo>
                  <a:lnTo>
                    <a:pt x="20" y="35"/>
                  </a:lnTo>
                  <a:lnTo>
                    <a:pt x="20" y="42"/>
                  </a:lnTo>
                  <a:lnTo>
                    <a:pt x="12" y="46"/>
                  </a:lnTo>
                  <a:lnTo>
                    <a:pt x="4" y="42"/>
                  </a:lnTo>
                  <a:lnTo>
                    <a:pt x="0" y="35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20" y="12"/>
                  </a:lnTo>
                  <a:lnTo>
                    <a:pt x="20" y="35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3" name="Freeform 77"/>
            <p:cNvSpPr>
              <a:spLocks/>
            </p:cNvSpPr>
            <p:nvPr/>
          </p:nvSpPr>
          <p:spPr bwMode="auto">
            <a:xfrm>
              <a:off x="447" y="1005"/>
              <a:ext cx="24" cy="61"/>
            </a:xfrm>
            <a:custGeom>
              <a:avLst/>
              <a:gdLst>
                <a:gd name="T0" fmla="*/ 20 w 20"/>
                <a:gd name="T1" fmla="*/ 39 h 47"/>
                <a:gd name="T2" fmla="*/ 20 w 20"/>
                <a:gd name="T3" fmla="*/ 39 h 47"/>
                <a:gd name="T4" fmla="*/ 16 w 20"/>
                <a:gd name="T5" fmla="*/ 43 h 47"/>
                <a:gd name="T6" fmla="*/ 12 w 20"/>
                <a:gd name="T7" fmla="*/ 47 h 47"/>
                <a:gd name="T8" fmla="*/ 12 w 20"/>
                <a:gd name="T9" fmla="*/ 47 h 47"/>
                <a:gd name="T10" fmla="*/ 12 w 20"/>
                <a:gd name="T11" fmla="*/ 47 h 47"/>
                <a:gd name="T12" fmla="*/ 4 w 20"/>
                <a:gd name="T13" fmla="*/ 43 h 47"/>
                <a:gd name="T14" fmla="*/ 0 w 20"/>
                <a:gd name="T15" fmla="*/ 39 h 47"/>
                <a:gd name="T16" fmla="*/ 0 w 20"/>
                <a:gd name="T17" fmla="*/ 12 h 47"/>
                <a:gd name="T18" fmla="*/ 0 w 20"/>
                <a:gd name="T19" fmla="*/ 12 h 47"/>
                <a:gd name="T20" fmla="*/ 4 w 20"/>
                <a:gd name="T21" fmla="*/ 4 h 47"/>
                <a:gd name="T22" fmla="*/ 12 w 20"/>
                <a:gd name="T23" fmla="*/ 0 h 47"/>
                <a:gd name="T24" fmla="*/ 12 w 20"/>
                <a:gd name="T25" fmla="*/ 0 h 47"/>
                <a:gd name="T26" fmla="*/ 12 w 20"/>
                <a:gd name="T27" fmla="*/ 0 h 47"/>
                <a:gd name="T28" fmla="*/ 16 w 20"/>
                <a:gd name="T29" fmla="*/ 4 h 47"/>
                <a:gd name="T30" fmla="*/ 20 w 20"/>
                <a:gd name="T31" fmla="*/ 12 h 47"/>
                <a:gd name="T32" fmla="*/ 20 w 20"/>
                <a:gd name="T33" fmla="*/ 3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7"/>
                <a:gd name="T53" fmla="*/ 20 w 20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7">
                  <a:moveTo>
                    <a:pt x="20" y="39"/>
                  </a:moveTo>
                  <a:lnTo>
                    <a:pt x="20" y="39"/>
                  </a:lnTo>
                  <a:lnTo>
                    <a:pt x="16" y="43"/>
                  </a:lnTo>
                  <a:lnTo>
                    <a:pt x="12" y="47"/>
                  </a:lnTo>
                  <a:lnTo>
                    <a:pt x="4" y="43"/>
                  </a:lnTo>
                  <a:lnTo>
                    <a:pt x="0" y="39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0" y="12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4" name="Freeform 78"/>
            <p:cNvSpPr>
              <a:spLocks/>
            </p:cNvSpPr>
            <p:nvPr/>
          </p:nvSpPr>
          <p:spPr bwMode="auto">
            <a:xfrm>
              <a:off x="397" y="991"/>
              <a:ext cx="50" cy="25"/>
            </a:xfrm>
            <a:custGeom>
              <a:avLst/>
              <a:gdLst>
                <a:gd name="T0" fmla="*/ 35 w 42"/>
                <a:gd name="T1" fmla="*/ 0 h 19"/>
                <a:gd name="T2" fmla="*/ 35 w 42"/>
                <a:gd name="T3" fmla="*/ 0 h 19"/>
                <a:gd name="T4" fmla="*/ 42 w 42"/>
                <a:gd name="T5" fmla="*/ 4 h 19"/>
                <a:gd name="T6" fmla="*/ 42 w 42"/>
                <a:gd name="T7" fmla="*/ 11 h 19"/>
                <a:gd name="T8" fmla="*/ 42 w 42"/>
                <a:gd name="T9" fmla="*/ 11 h 19"/>
                <a:gd name="T10" fmla="*/ 42 w 42"/>
                <a:gd name="T11" fmla="*/ 11 h 19"/>
                <a:gd name="T12" fmla="*/ 42 w 42"/>
                <a:gd name="T13" fmla="*/ 19 h 19"/>
                <a:gd name="T14" fmla="*/ 35 w 42"/>
                <a:gd name="T15" fmla="*/ 19 h 19"/>
                <a:gd name="T16" fmla="*/ 8 w 42"/>
                <a:gd name="T17" fmla="*/ 19 h 19"/>
                <a:gd name="T18" fmla="*/ 8 w 42"/>
                <a:gd name="T19" fmla="*/ 19 h 19"/>
                <a:gd name="T20" fmla="*/ 4 w 42"/>
                <a:gd name="T21" fmla="*/ 19 h 19"/>
                <a:gd name="T22" fmla="*/ 0 w 42"/>
                <a:gd name="T23" fmla="*/ 11 h 19"/>
                <a:gd name="T24" fmla="*/ 0 w 42"/>
                <a:gd name="T25" fmla="*/ 11 h 19"/>
                <a:gd name="T26" fmla="*/ 0 w 42"/>
                <a:gd name="T27" fmla="*/ 11 h 19"/>
                <a:gd name="T28" fmla="*/ 4 w 42"/>
                <a:gd name="T29" fmla="*/ 4 h 19"/>
                <a:gd name="T30" fmla="*/ 8 w 42"/>
                <a:gd name="T31" fmla="*/ 0 h 19"/>
                <a:gd name="T32" fmla="*/ 35 w 42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19"/>
                <a:gd name="T53" fmla="*/ 42 w 42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19">
                  <a:moveTo>
                    <a:pt x="35" y="0"/>
                  </a:moveTo>
                  <a:lnTo>
                    <a:pt x="35" y="0"/>
                  </a:lnTo>
                  <a:lnTo>
                    <a:pt x="42" y="4"/>
                  </a:lnTo>
                  <a:lnTo>
                    <a:pt x="42" y="11"/>
                  </a:lnTo>
                  <a:lnTo>
                    <a:pt x="42" y="19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0" y="11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5" name="Freeform 79"/>
            <p:cNvSpPr>
              <a:spLocks/>
            </p:cNvSpPr>
            <p:nvPr/>
          </p:nvSpPr>
          <p:spPr bwMode="auto">
            <a:xfrm>
              <a:off x="471" y="996"/>
              <a:ext cx="55" cy="25"/>
            </a:xfrm>
            <a:custGeom>
              <a:avLst/>
              <a:gdLst>
                <a:gd name="T0" fmla="*/ 34 w 46"/>
                <a:gd name="T1" fmla="*/ 0 h 19"/>
                <a:gd name="T2" fmla="*/ 34 w 46"/>
                <a:gd name="T3" fmla="*/ 0 h 19"/>
                <a:gd name="T4" fmla="*/ 42 w 46"/>
                <a:gd name="T5" fmla="*/ 0 h 19"/>
                <a:gd name="T6" fmla="*/ 46 w 46"/>
                <a:gd name="T7" fmla="*/ 7 h 19"/>
                <a:gd name="T8" fmla="*/ 46 w 46"/>
                <a:gd name="T9" fmla="*/ 7 h 19"/>
                <a:gd name="T10" fmla="*/ 46 w 46"/>
                <a:gd name="T11" fmla="*/ 7 h 19"/>
                <a:gd name="T12" fmla="*/ 42 w 46"/>
                <a:gd name="T13" fmla="*/ 15 h 19"/>
                <a:gd name="T14" fmla="*/ 34 w 46"/>
                <a:gd name="T15" fmla="*/ 19 h 19"/>
                <a:gd name="T16" fmla="*/ 11 w 46"/>
                <a:gd name="T17" fmla="*/ 19 h 19"/>
                <a:gd name="T18" fmla="*/ 11 w 46"/>
                <a:gd name="T19" fmla="*/ 19 h 19"/>
                <a:gd name="T20" fmla="*/ 4 w 46"/>
                <a:gd name="T21" fmla="*/ 15 h 19"/>
                <a:gd name="T22" fmla="*/ 0 w 46"/>
                <a:gd name="T23" fmla="*/ 7 h 19"/>
                <a:gd name="T24" fmla="*/ 0 w 46"/>
                <a:gd name="T25" fmla="*/ 7 h 19"/>
                <a:gd name="T26" fmla="*/ 0 w 46"/>
                <a:gd name="T27" fmla="*/ 7 h 19"/>
                <a:gd name="T28" fmla="*/ 4 w 46"/>
                <a:gd name="T29" fmla="*/ 0 h 19"/>
                <a:gd name="T30" fmla="*/ 11 w 46"/>
                <a:gd name="T31" fmla="*/ 0 h 19"/>
                <a:gd name="T32" fmla="*/ 34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4" y="0"/>
                  </a:moveTo>
                  <a:lnTo>
                    <a:pt x="34" y="0"/>
                  </a:lnTo>
                  <a:lnTo>
                    <a:pt x="42" y="0"/>
                  </a:lnTo>
                  <a:lnTo>
                    <a:pt x="46" y="7"/>
                  </a:lnTo>
                  <a:lnTo>
                    <a:pt x="42" y="15"/>
                  </a:lnTo>
                  <a:lnTo>
                    <a:pt x="34" y="19"/>
                  </a:lnTo>
                  <a:lnTo>
                    <a:pt x="11" y="19"/>
                  </a:lnTo>
                  <a:lnTo>
                    <a:pt x="4" y="15"/>
                  </a:lnTo>
                  <a:lnTo>
                    <a:pt x="0" y="7"/>
                  </a:lnTo>
                  <a:lnTo>
                    <a:pt x="4" y="0"/>
                  </a:lnTo>
                  <a:lnTo>
                    <a:pt x="11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6" name="Rectangle 80"/>
            <p:cNvSpPr>
              <a:spLocks noChangeArrowheads="1"/>
            </p:cNvSpPr>
            <p:nvPr/>
          </p:nvSpPr>
          <p:spPr bwMode="auto">
            <a:xfrm>
              <a:off x="374" y="1145"/>
              <a:ext cx="175" cy="18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7" name="Freeform 81"/>
            <p:cNvSpPr>
              <a:spLocks/>
            </p:cNvSpPr>
            <p:nvPr/>
          </p:nvSpPr>
          <p:spPr bwMode="auto">
            <a:xfrm>
              <a:off x="447" y="1180"/>
              <a:ext cx="24" cy="59"/>
            </a:xfrm>
            <a:custGeom>
              <a:avLst/>
              <a:gdLst>
                <a:gd name="T0" fmla="*/ 20 w 20"/>
                <a:gd name="T1" fmla="*/ 35 h 46"/>
                <a:gd name="T2" fmla="*/ 20 w 20"/>
                <a:gd name="T3" fmla="*/ 35 h 46"/>
                <a:gd name="T4" fmla="*/ 20 w 20"/>
                <a:gd name="T5" fmla="*/ 42 h 46"/>
                <a:gd name="T6" fmla="*/ 12 w 20"/>
                <a:gd name="T7" fmla="*/ 46 h 46"/>
                <a:gd name="T8" fmla="*/ 12 w 20"/>
                <a:gd name="T9" fmla="*/ 46 h 46"/>
                <a:gd name="T10" fmla="*/ 12 w 20"/>
                <a:gd name="T11" fmla="*/ 46 h 46"/>
                <a:gd name="T12" fmla="*/ 4 w 20"/>
                <a:gd name="T13" fmla="*/ 42 h 46"/>
                <a:gd name="T14" fmla="*/ 0 w 20"/>
                <a:gd name="T15" fmla="*/ 35 h 46"/>
                <a:gd name="T16" fmla="*/ 0 w 20"/>
                <a:gd name="T17" fmla="*/ 12 h 46"/>
                <a:gd name="T18" fmla="*/ 0 w 20"/>
                <a:gd name="T19" fmla="*/ 12 h 46"/>
                <a:gd name="T20" fmla="*/ 4 w 20"/>
                <a:gd name="T21" fmla="*/ 4 h 46"/>
                <a:gd name="T22" fmla="*/ 12 w 20"/>
                <a:gd name="T23" fmla="*/ 0 h 46"/>
                <a:gd name="T24" fmla="*/ 12 w 20"/>
                <a:gd name="T25" fmla="*/ 0 h 46"/>
                <a:gd name="T26" fmla="*/ 12 w 20"/>
                <a:gd name="T27" fmla="*/ 0 h 46"/>
                <a:gd name="T28" fmla="*/ 20 w 20"/>
                <a:gd name="T29" fmla="*/ 4 h 46"/>
                <a:gd name="T30" fmla="*/ 20 w 20"/>
                <a:gd name="T31" fmla="*/ 12 h 46"/>
                <a:gd name="T32" fmla="*/ 20 w 20"/>
                <a:gd name="T33" fmla="*/ 35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6"/>
                <a:gd name="T53" fmla="*/ 20 w 20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6">
                  <a:moveTo>
                    <a:pt x="20" y="35"/>
                  </a:moveTo>
                  <a:lnTo>
                    <a:pt x="20" y="35"/>
                  </a:lnTo>
                  <a:lnTo>
                    <a:pt x="20" y="42"/>
                  </a:lnTo>
                  <a:lnTo>
                    <a:pt x="12" y="46"/>
                  </a:lnTo>
                  <a:lnTo>
                    <a:pt x="4" y="42"/>
                  </a:lnTo>
                  <a:lnTo>
                    <a:pt x="0" y="35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20" y="12"/>
                  </a:lnTo>
                  <a:lnTo>
                    <a:pt x="20" y="35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8" name="Freeform 82"/>
            <p:cNvSpPr>
              <a:spLocks/>
            </p:cNvSpPr>
            <p:nvPr/>
          </p:nvSpPr>
          <p:spPr bwMode="auto">
            <a:xfrm>
              <a:off x="447" y="1244"/>
              <a:ext cx="24" cy="55"/>
            </a:xfrm>
            <a:custGeom>
              <a:avLst/>
              <a:gdLst>
                <a:gd name="T0" fmla="*/ 20 w 20"/>
                <a:gd name="T1" fmla="*/ 35 h 42"/>
                <a:gd name="T2" fmla="*/ 20 w 20"/>
                <a:gd name="T3" fmla="*/ 35 h 42"/>
                <a:gd name="T4" fmla="*/ 16 w 20"/>
                <a:gd name="T5" fmla="*/ 39 h 42"/>
                <a:gd name="T6" fmla="*/ 12 w 20"/>
                <a:gd name="T7" fmla="*/ 42 h 42"/>
                <a:gd name="T8" fmla="*/ 12 w 20"/>
                <a:gd name="T9" fmla="*/ 42 h 42"/>
                <a:gd name="T10" fmla="*/ 12 w 20"/>
                <a:gd name="T11" fmla="*/ 42 h 42"/>
                <a:gd name="T12" fmla="*/ 4 w 20"/>
                <a:gd name="T13" fmla="*/ 39 h 42"/>
                <a:gd name="T14" fmla="*/ 0 w 20"/>
                <a:gd name="T15" fmla="*/ 35 h 42"/>
                <a:gd name="T16" fmla="*/ 0 w 20"/>
                <a:gd name="T17" fmla="*/ 8 h 42"/>
                <a:gd name="T18" fmla="*/ 0 w 20"/>
                <a:gd name="T19" fmla="*/ 8 h 42"/>
                <a:gd name="T20" fmla="*/ 4 w 20"/>
                <a:gd name="T21" fmla="*/ 0 h 42"/>
                <a:gd name="T22" fmla="*/ 12 w 20"/>
                <a:gd name="T23" fmla="*/ 0 h 42"/>
                <a:gd name="T24" fmla="*/ 12 w 20"/>
                <a:gd name="T25" fmla="*/ 0 h 42"/>
                <a:gd name="T26" fmla="*/ 12 w 20"/>
                <a:gd name="T27" fmla="*/ 0 h 42"/>
                <a:gd name="T28" fmla="*/ 16 w 20"/>
                <a:gd name="T29" fmla="*/ 0 h 42"/>
                <a:gd name="T30" fmla="*/ 20 w 20"/>
                <a:gd name="T31" fmla="*/ 8 h 42"/>
                <a:gd name="T32" fmla="*/ 20 w 20"/>
                <a:gd name="T33" fmla="*/ 35 h 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2"/>
                <a:gd name="T53" fmla="*/ 20 w 20"/>
                <a:gd name="T54" fmla="*/ 42 h 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2">
                  <a:moveTo>
                    <a:pt x="20" y="35"/>
                  </a:moveTo>
                  <a:lnTo>
                    <a:pt x="20" y="35"/>
                  </a:lnTo>
                  <a:lnTo>
                    <a:pt x="16" y="39"/>
                  </a:lnTo>
                  <a:lnTo>
                    <a:pt x="12" y="42"/>
                  </a:lnTo>
                  <a:lnTo>
                    <a:pt x="4" y="39"/>
                  </a:lnTo>
                  <a:lnTo>
                    <a:pt x="0" y="35"/>
                  </a:lnTo>
                  <a:lnTo>
                    <a:pt x="0" y="8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8"/>
                  </a:lnTo>
                  <a:lnTo>
                    <a:pt x="20" y="35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89" name="Freeform 83"/>
            <p:cNvSpPr>
              <a:spLocks/>
            </p:cNvSpPr>
            <p:nvPr/>
          </p:nvSpPr>
          <p:spPr bwMode="auto">
            <a:xfrm>
              <a:off x="397" y="1230"/>
              <a:ext cx="50" cy="20"/>
            </a:xfrm>
            <a:custGeom>
              <a:avLst/>
              <a:gdLst>
                <a:gd name="T0" fmla="*/ 35 w 42"/>
                <a:gd name="T1" fmla="*/ 0 h 15"/>
                <a:gd name="T2" fmla="*/ 35 w 42"/>
                <a:gd name="T3" fmla="*/ 0 h 15"/>
                <a:gd name="T4" fmla="*/ 42 w 42"/>
                <a:gd name="T5" fmla="*/ 0 h 15"/>
                <a:gd name="T6" fmla="*/ 42 w 42"/>
                <a:gd name="T7" fmla="*/ 7 h 15"/>
                <a:gd name="T8" fmla="*/ 42 w 42"/>
                <a:gd name="T9" fmla="*/ 7 h 15"/>
                <a:gd name="T10" fmla="*/ 42 w 42"/>
                <a:gd name="T11" fmla="*/ 7 h 15"/>
                <a:gd name="T12" fmla="*/ 42 w 42"/>
                <a:gd name="T13" fmla="*/ 15 h 15"/>
                <a:gd name="T14" fmla="*/ 35 w 42"/>
                <a:gd name="T15" fmla="*/ 15 h 15"/>
                <a:gd name="T16" fmla="*/ 8 w 42"/>
                <a:gd name="T17" fmla="*/ 15 h 15"/>
                <a:gd name="T18" fmla="*/ 8 w 42"/>
                <a:gd name="T19" fmla="*/ 15 h 15"/>
                <a:gd name="T20" fmla="*/ 4 w 42"/>
                <a:gd name="T21" fmla="*/ 15 h 15"/>
                <a:gd name="T22" fmla="*/ 0 w 42"/>
                <a:gd name="T23" fmla="*/ 7 h 15"/>
                <a:gd name="T24" fmla="*/ 0 w 42"/>
                <a:gd name="T25" fmla="*/ 7 h 15"/>
                <a:gd name="T26" fmla="*/ 0 w 42"/>
                <a:gd name="T27" fmla="*/ 7 h 15"/>
                <a:gd name="T28" fmla="*/ 4 w 42"/>
                <a:gd name="T29" fmla="*/ 0 h 15"/>
                <a:gd name="T30" fmla="*/ 8 w 42"/>
                <a:gd name="T31" fmla="*/ 0 h 15"/>
                <a:gd name="T32" fmla="*/ 35 w 42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15"/>
                <a:gd name="T53" fmla="*/ 42 w 42"/>
                <a:gd name="T54" fmla="*/ 15 h 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15">
                  <a:moveTo>
                    <a:pt x="35" y="0"/>
                  </a:moveTo>
                  <a:lnTo>
                    <a:pt x="35" y="0"/>
                  </a:lnTo>
                  <a:lnTo>
                    <a:pt x="42" y="0"/>
                  </a:lnTo>
                  <a:lnTo>
                    <a:pt x="42" y="7"/>
                  </a:lnTo>
                  <a:lnTo>
                    <a:pt x="42" y="15"/>
                  </a:lnTo>
                  <a:lnTo>
                    <a:pt x="35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7"/>
                  </a:lnTo>
                  <a:lnTo>
                    <a:pt x="4" y="0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0" name="Freeform 84"/>
            <p:cNvSpPr>
              <a:spLocks/>
            </p:cNvSpPr>
            <p:nvPr/>
          </p:nvSpPr>
          <p:spPr bwMode="auto">
            <a:xfrm>
              <a:off x="471" y="1230"/>
              <a:ext cx="55" cy="25"/>
            </a:xfrm>
            <a:custGeom>
              <a:avLst/>
              <a:gdLst>
                <a:gd name="T0" fmla="*/ 34 w 46"/>
                <a:gd name="T1" fmla="*/ 0 h 19"/>
                <a:gd name="T2" fmla="*/ 34 w 46"/>
                <a:gd name="T3" fmla="*/ 0 h 19"/>
                <a:gd name="T4" fmla="*/ 42 w 46"/>
                <a:gd name="T5" fmla="*/ 3 h 19"/>
                <a:gd name="T6" fmla="*/ 46 w 46"/>
                <a:gd name="T7" fmla="*/ 7 h 19"/>
                <a:gd name="T8" fmla="*/ 46 w 46"/>
                <a:gd name="T9" fmla="*/ 7 h 19"/>
                <a:gd name="T10" fmla="*/ 46 w 46"/>
                <a:gd name="T11" fmla="*/ 7 h 19"/>
                <a:gd name="T12" fmla="*/ 42 w 46"/>
                <a:gd name="T13" fmla="*/ 15 h 19"/>
                <a:gd name="T14" fmla="*/ 34 w 46"/>
                <a:gd name="T15" fmla="*/ 19 h 19"/>
                <a:gd name="T16" fmla="*/ 11 w 46"/>
                <a:gd name="T17" fmla="*/ 19 h 19"/>
                <a:gd name="T18" fmla="*/ 11 w 46"/>
                <a:gd name="T19" fmla="*/ 19 h 19"/>
                <a:gd name="T20" fmla="*/ 4 w 46"/>
                <a:gd name="T21" fmla="*/ 15 h 19"/>
                <a:gd name="T22" fmla="*/ 0 w 46"/>
                <a:gd name="T23" fmla="*/ 7 h 19"/>
                <a:gd name="T24" fmla="*/ 0 w 46"/>
                <a:gd name="T25" fmla="*/ 7 h 19"/>
                <a:gd name="T26" fmla="*/ 0 w 46"/>
                <a:gd name="T27" fmla="*/ 7 h 19"/>
                <a:gd name="T28" fmla="*/ 4 w 46"/>
                <a:gd name="T29" fmla="*/ 3 h 19"/>
                <a:gd name="T30" fmla="*/ 11 w 46"/>
                <a:gd name="T31" fmla="*/ 0 h 19"/>
                <a:gd name="T32" fmla="*/ 34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4" y="0"/>
                  </a:moveTo>
                  <a:lnTo>
                    <a:pt x="34" y="0"/>
                  </a:lnTo>
                  <a:lnTo>
                    <a:pt x="42" y="3"/>
                  </a:lnTo>
                  <a:lnTo>
                    <a:pt x="46" y="7"/>
                  </a:lnTo>
                  <a:lnTo>
                    <a:pt x="42" y="15"/>
                  </a:lnTo>
                  <a:lnTo>
                    <a:pt x="34" y="19"/>
                  </a:lnTo>
                  <a:lnTo>
                    <a:pt x="11" y="19"/>
                  </a:lnTo>
                  <a:lnTo>
                    <a:pt x="4" y="15"/>
                  </a:lnTo>
                  <a:lnTo>
                    <a:pt x="0" y="7"/>
                  </a:lnTo>
                  <a:lnTo>
                    <a:pt x="4" y="3"/>
                  </a:lnTo>
                  <a:lnTo>
                    <a:pt x="11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1" name="Rectangle 85"/>
            <p:cNvSpPr>
              <a:spLocks noChangeArrowheads="1"/>
            </p:cNvSpPr>
            <p:nvPr/>
          </p:nvSpPr>
          <p:spPr bwMode="auto">
            <a:xfrm>
              <a:off x="374" y="1514"/>
              <a:ext cx="175" cy="18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2" name="Freeform 86"/>
            <p:cNvSpPr>
              <a:spLocks/>
            </p:cNvSpPr>
            <p:nvPr/>
          </p:nvSpPr>
          <p:spPr bwMode="auto">
            <a:xfrm>
              <a:off x="447" y="1554"/>
              <a:ext cx="24" cy="55"/>
            </a:xfrm>
            <a:custGeom>
              <a:avLst/>
              <a:gdLst>
                <a:gd name="T0" fmla="*/ 20 w 20"/>
                <a:gd name="T1" fmla="*/ 34 h 42"/>
                <a:gd name="T2" fmla="*/ 20 w 20"/>
                <a:gd name="T3" fmla="*/ 34 h 42"/>
                <a:gd name="T4" fmla="*/ 20 w 20"/>
                <a:gd name="T5" fmla="*/ 42 h 42"/>
                <a:gd name="T6" fmla="*/ 12 w 20"/>
                <a:gd name="T7" fmla="*/ 42 h 42"/>
                <a:gd name="T8" fmla="*/ 12 w 20"/>
                <a:gd name="T9" fmla="*/ 42 h 42"/>
                <a:gd name="T10" fmla="*/ 12 w 20"/>
                <a:gd name="T11" fmla="*/ 42 h 42"/>
                <a:gd name="T12" fmla="*/ 4 w 20"/>
                <a:gd name="T13" fmla="*/ 42 h 42"/>
                <a:gd name="T14" fmla="*/ 0 w 20"/>
                <a:gd name="T15" fmla="*/ 34 h 42"/>
                <a:gd name="T16" fmla="*/ 0 w 20"/>
                <a:gd name="T17" fmla="*/ 7 h 42"/>
                <a:gd name="T18" fmla="*/ 0 w 20"/>
                <a:gd name="T19" fmla="*/ 7 h 42"/>
                <a:gd name="T20" fmla="*/ 4 w 20"/>
                <a:gd name="T21" fmla="*/ 3 h 42"/>
                <a:gd name="T22" fmla="*/ 12 w 20"/>
                <a:gd name="T23" fmla="*/ 0 h 42"/>
                <a:gd name="T24" fmla="*/ 12 w 20"/>
                <a:gd name="T25" fmla="*/ 0 h 42"/>
                <a:gd name="T26" fmla="*/ 12 w 20"/>
                <a:gd name="T27" fmla="*/ 0 h 42"/>
                <a:gd name="T28" fmla="*/ 20 w 20"/>
                <a:gd name="T29" fmla="*/ 3 h 42"/>
                <a:gd name="T30" fmla="*/ 20 w 20"/>
                <a:gd name="T31" fmla="*/ 7 h 42"/>
                <a:gd name="T32" fmla="*/ 20 w 20"/>
                <a:gd name="T33" fmla="*/ 34 h 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2"/>
                <a:gd name="T53" fmla="*/ 20 w 20"/>
                <a:gd name="T54" fmla="*/ 42 h 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2">
                  <a:moveTo>
                    <a:pt x="20" y="34"/>
                  </a:moveTo>
                  <a:lnTo>
                    <a:pt x="20" y="34"/>
                  </a:lnTo>
                  <a:lnTo>
                    <a:pt x="20" y="42"/>
                  </a:lnTo>
                  <a:lnTo>
                    <a:pt x="12" y="42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0" y="7"/>
                  </a:lnTo>
                  <a:lnTo>
                    <a:pt x="4" y="3"/>
                  </a:lnTo>
                  <a:lnTo>
                    <a:pt x="12" y="0"/>
                  </a:lnTo>
                  <a:lnTo>
                    <a:pt x="20" y="3"/>
                  </a:lnTo>
                  <a:lnTo>
                    <a:pt x="20" y="7"/>
                  </a:lnTo>
                  <a:lnTo>
                    <a:pt x="20" y="34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3" name="Freeform 87"/>
            <p:cNvSpPr>
              <a:spLocks/>
            </p:cNvSpPr>
            <p:nvPr/>
          </p:nvSpPr>
          <p:spPr bwMode="auto">
            <a:xfrm>
              <a:off x="447" y="1614"/>
              <a:ext cx="24" cy="59"/>
            </a:xfrm>
            <a:custGeom>
              <a:avLst/>
              <a:gdLst>
                <a:gd name="T0" fmla="*/ 20 w 20"/>
                <a:gd name="T1" fmla="*/ 34 h 46"/>
                <a:gd name="T2" fmla="*/ 20 w 20"/>
                <a:gd name="T3" fmla="*/ 34 h 46"/>
                <a:gd name="T4" fmla="*/ 16 w 20"/>
                <a:gd name="T5" fmla="*/ 42 h 46"/>
                <a:gd name="T6" fmla="*/ 12 w 20"/>
                <a:gd name="T7" fmla="*/ 46 h 46"/>
                <a:gd name="T8" fmla="*/ 12 w 20"/>
                <a:gd name="T9" fmla="*/ 46 h 46"/>
                <a:gd name="T10" fmla="*/ 12 w 20"/>
                <a:gd name="T11" fmla="*/ 46 h 46"/>
                <a:gd name="T12" fmla="*/ 4 w 20"/>
                <a:gd name="T13" fmla="*/ 42 h 46"/>
                <a:gd name="T14" fmla="*/ 0 w 20"/>
                <a:gd name="T15" fmla="*/ 34 h 46"/>
                <a:gd name="T16" fmla="*/ 0 w 20"/>
                <a:gd name="T17" fmla="*/ 11 h 46"/>
                <a:gd name="T18" fmla="*/ 0 w 20"/>
                <a:gd name="T19" fmla="*/ 11 h 46"/>
                <a:gd name="T20" fmla="*/ 4 w 20"/>
                <a:gd name="T21" fmla="*/ 4 h 46"/>
                <a:gd name="T22" fmla="*/ 12 w 20"/>
                <a:gd name="T23" fmla="*/ 0 h 46"/>
                <a:gd name="T24" fmla="*/ 12 w 20"/>
                <a:gd name="T25" fmla="*/ 0 h 46"/>
                <a:gd name="T26" fmla="*/ 12 w 20"/>
                <a:gd name="T27" fmla="*/ 0 h 46"/>
                <a:gd name="T28" fmla="*/ 16 w 20"/>
                <a:gd name="T29" fmla="*/ 4 h 46"/>
                <a:gd name="T30" fmla="*/ 20 w 20"/>
                <a:gd name="T31" fmla="*/ 11 h 46"/>
                <a:gd name="T32" fmla="*/ 20 w 20"/>
                <a:gd name="T33" fmla="*/ 34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6"/>
                <a:gd name="T53" fmla="*/ 20 w 20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6">
                  <a:moveTo>
                    <a:pt x="20" y="34"/>
                  </a:moveTo>
                  <a:lnTo>
                    <a:pt x="20" y="34"/>
                  </a:lnTo>
                  <a:lnTo>
                    <a:pt x="16" y="42"/>
                  </a:lnTo>
                  <a:lnTo>
                    <a:pt x="12" y="46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0" y="11"/>
                  </a:lnTo>
                  <a:lnTo>
                    <a:pt x="4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0" y="11"/>
                  </a:lnTo>
                  <a:lnTo>
                    <a:pt x="20" y="34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4" name="Freeform 88"/>
            <p:cNvSpPr>
              <a:spLocks/>
            </p:cNvSpPr>
            <p:nvPr/>
          </p:nvSpPr>
          <p:spPr bwMode="auto">
            <a:xfrm>
              <a:off x="397" y="1598"/>
              <a:ext cx="50" cy="25"/>
            </a:xfrm>
            <a:custGeom>
              <a:avLst/>
              <a:gdLst>
                <a:gd name="T0" fmla="*/ 35 w 42"/>
                <a:gd name="T1" fmla="*/ 0 h 19"/>
                <a:gd name="T2" fmla="*/ 35 w 42"/>
                <a:gd name="T3" fmla="*/ 0 h 19"/>
                <a:gd name="T4" fmla="*/ 42 w 42"/>
                <a:gd name="T5" fmla="*/ 4 h 19"/>
                <a:gd name="T6" fmla="*/ 42 w 42"/>
                <a:gd name="T7" fmla="*/ 8 h 19"/>
                <a:gd name="T8" fmla="*/ 42 w 42"/>
                <a:gd name="T9" fmla="*/ 8 h 19"/>
                <a:gd name="T10" fmla="*/ 42 w 42"/>
                <a:gd name="T11" fmla="*/ 8 h 19"/>
                <a:gd name="T12" fmla="*/ 42 w 42"/>
                <a:gd name="T13" fmla="*/ 16 h 19"/>
                <a:gd name="T14" fmla="*/ 35 w 42"/>
                <a:gd name="T15" fmla="*/ 19 h 19"/>
                <a:gd name="T16" fmla="*/ 8 w 42"/>
                <a:gd name="T17" fmla="*/ 19 h 19"/>
                <a:gd name="T18" fmla="*/ 8 w 42"/>
                <a:gd name="T19" fmla="*/ 19 h 19"/>
                <a:gd name="T20" fmla="*/ 4 w 42"/>
                <a:gd name="T21" fmla="*/ 16 h 19"/>
                <a:gd name="T22" fmla="*/ 0 w 42"/>
                <a:gd name="T23" fmla="*/ 8 h 19"/>
                <a:gd name="T24" fmla="*/ 0 w 42"/>
                <a:gd name="T25" fmla="*/ 8 h 19"/>
                <a:gd name="T26" fmla="*/ 0 w 42"/>
                <a:gd name="T27" fmla="*/ 8 h 19"/>
                <a:gd name="T28" fmla="*/ 4 w 42"/>
                <a:gd name="T29" fmla="*/ 4 h 19"/>
                <a:gd name="T30" fmla="*/ 8 w 42"/>
                <a:gd name="T31" fmla="*/ 0 h 19"/>
                <a:gd name="T32" fmla="*/ 35 w 42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19"/>
                <a:gd name="T53" fmla="*/ 42 w 42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19">
                  <a:moveTo>
                    <a:pt x="35" y="0"/>
                  </a:moveTo>
                  <a:lnTo>
                    <a:pt x="35" y="0"/>
                  </a:lnTo>
                  <a:lnTo>
                    <a:pt x="42" y="4"/>
                  </a:lnTo>
                  <a:lnTo>
                    <a:pt x="42" y="8"/>
                  </a:lnTo>
                  <a:lnTo>
                    <a:pt x="42" y="16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6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5" name="Freeform 89"/>
            <p:cNvSpPr>
              <a:spLocks/>
            </p:cNvSpPr>
            <p:nvPr/>
          </p:nvSpPr>
          <p:spPr bwMode="auto">
            <a:xfrm>
              <a:off x="471" y="1598"/>
              <a:ext cx="55" cy="25"/>
            </a:xfrm>
            <a:custGeom>
              <a:avLst/>
              <a:gdLst>
                <a:gd name="T0" fmla="*/ 34 w 46"/>
                <a:gd name="T1" fmla="*/ 0 h 19"/>
                <a:gd name="T2" fmla="*/ 34 w 46"/>
                <a:gd name="T3" fmla="*/ 0 h 19"/>
                <a:gd name="T4" fmla="*/ 42 w 46"/>
                <a:gd name="T5" fmla="*/ 4 h 19"/>
                <a:gd name="T6" fmla="*/ 46 w 46"/>
                <a:gd name="T7" fmla="*/ 12 h 19"/>
                <a:gd name="T8" fmla="*/ 46 w 46"/>
                <a:gd name="T9" fmla="*/ 12 h 19"/>
                <a:gd name="T10" fmla="*/ 46 w 46"/>
                <a:gd name="T11" fmla="*/ 12 h 19"/>
                <a:gd name="T12" fmla="*/ 42 w 46"/>
                <a:gd name="T13" fmla="*/ 19 h 19"/>
                <a:gd name="T14" fmla="*/ 34 w 46"/>
                <a:gd name="T15" fmla="*/ 19 h 19"/>
                <a:gd name="T16" fmla="*/ 11 w 46"/>
                <a:gd name="T17" fmla="*/ 19 h 19"/>
                <a:gd name="T18" fmla="*/ 11 w 46"/>
                <a:gd name="T19" fmla="*/ 19 h 19"/>
                <a:gd name="T20" fmla="*/ 4 w 46"/>
                <a:gd name="T21" fmla="*/ 19 h 19"/>
                <a:gd name="T22" fmla="*/ 0 w 46"/>
                <a:gd name="T23" fmla="*/ 12 h 19"/>
                <a:gd name="T24" fmla="*/ 0 w 46"/>
                <a:gd name="T25" fmla="*/ 12 h 19"/>
                <a:gd name="T26" fmla="*/ 0 w 46"/>
                <a:gd name="T27" fmla="*/ 12 h 19"/>
                <a:gd name="T28" fmla="*/ 4 w 46"/>
                <a:gd name="T29" fmla="*/ 4 h 19"/>
                <a:gd name="T30" fmla="*/ 11 w 46"/>
                <a:gd name="T31" fmla="*/ 0 h 19"/>
                <a:gd name="T32" fmla="*/ 34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4" y="0"/>
                  </a:moveTo>
                  <a:lnTo>
                    <a:pt x="34" y="0"/>
                  </a:lnTo>
                  <a:lnTo>
                    <a:pt x="42" y="4"/>
                  </a:lnTo>
                  <a:lnTo>
                    <a:pt x="46" y="12"/>
                  </a:lnTo>
                  <a:lnTo>
                    <a:pt x="42" y="19"/>
                  </a:lnTo>
                  <a:lnTo>
                    <a:pt x="34" y="19"/>
                  </a:lnTo>
                  <a:lnTo>
                    <a:pt x="11" y="1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1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6" name="Rectangle 90"/>
            <p:cNvSpPr>
              <a:spLocks noChangeArrowheads="1"/>
            </p:cNvSpPr>
            <p:nvPr/>
          </p:nvSpPr>
          <p:spPr bwMode="auto">
            <a:xfrm>
              <a:off x="374" y="1748"/>
              <a:ext cx="175" cy="18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7" name="Freeform 91"/>
            <p:cNvSpPr>
              <a:spLocks/>
            </p:cNvSpPr>
            <p:nvPr/>
          </p:nvSpPr>
          <p:spPr bwMode="auto">
            <a:xfrm>
              <a:off x="447" y="1788"/>
              <a:ext cx="24" cy="60"/>
            </a:xfrm>
            <a:custGeom>
              <a:avLst/>
              <a:gdLst>
                <a:gd name="T0" fmla="*/ 20 w 20"/>
                <a:gd name="T1" fmla="*/ 34 h 46"/>
                <a:gd name="T2" fmla="*/ 20 w 20"/>
                <a:gd name="T3" fmla="*/ 34 h 46"/>
                <a:gd name="T4" fmla="*/ 20 w 20"/>
                <a:gd name="T5" fmla="*/ 42 h 46"/>
                <a:gd name="T6" fmla="*/ 12 w 20"/>
                <a:gd name="T7" fmla="*/ 46 h 46"/>
                <a:gd name="T8" fmla="*/ 12 w 20"/>
                <a:gd name="T9" fmla="*/ 46 h 46"/>
                <a:gd name="T10" fmla="*/ 12 w 20"/>
                <a:gd name="T11" fmla="*/ 46 h 46"/>
                <a:gd name="T12" fmla="*/ 4 w 20"/>
                <a:gd name="T13" fmla="*/ 42 h 46"/>
                <a:gd name="T14" fmla="*/ 0 w 20"/>
                <a:gd name="T15" fmla="*/ 34 h 46"/>
                <a:gd name="T16" fmla="*/ 0 w 20"/>
                <a:gd name="T17" fmla="*/ 7 h 46"/>
                <a:gd name="T18" fmla="*/ 0 w 20"/>
                <a:gd name="T19" fmla="*/ 7 h 46"/>
                <a:gd name="T20" fmla="*/ 4 w 20"/>
                <a:gd name="T21" fmla="*/ 3 h 46"/>
                <a:gd name="T22" fmla="*/ 12 w 20"/>
                <a:gd name="T23" fmla="*/ 0 h 46"/>
                <a:gd name="T24" fmla="*/ 12 w 20"/>
                <a:gd name="T25" fmla="*/ 0 h 46"/>
                <a:gd name="T26" fmla="*/ 12 w 20"/>
                <a:gd name="T27" fmla="*/ 0 h 46"/>
                <a:gd name="T28" fmla="*/ 20 w 20"/>
                <a:gd name="T29" fmla="*/ 3 h 46"/>
                <a:gd name="T30" fmla="*/ 20 w 20"/>
                <a:gd name="T31" fmla="*/ 7 h 46"/>
                <a:gd name="T32" fmla="*/ 20 w 20"/>
                <a:gd name="T33" fmla="*/ 34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6"/>
                <a:gd name="T53" fmla="*/ 20 w 20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6">
                  <a:moveTo>
                    <a:pt x="20" y="34"/>
                  </a:moveTo>
                  <a:lnTo>
                    <a:pt x="20" y="34"/>
                  </a:lnTo>
                  <a:lnTo>
                    <a:pt x="20" y="42"/>
                  </a:lnTo>
                  <a:lnTo>
                    <a:pt x="12" y="46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0" y="7"/>
                  </a:lnTo>
                  <a:lnTo>
                    <a:pt x="4" y="3"/>
                  </a:lnTo>
                  <a:lnTo>
                    <a:pt x="12" y="0"/>
                  </a:lnTo>
                  <a:lnTo>
                    <a:pt x="20" y="3"/>
                  </a:lnTo>
                  <a:lnTo>
                    <a:pt x="20" y="7"/>
                  </a:lnTo>
                  <a:lnTo>
                    <a:pt x="20" y="34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8" name="Freeform 92"/>
            <p:cNvSpPr>
              <a:spLocks/>
            </p:cNvSpPr>
            <p:nvPr/>
          </p:nvSpPr>
          <p:spPr bwMode="auto">
            <a:xfrm>
              <a:off x="447" y="1848"/>
              <a:ext cx="24" cy="59"/>
            </a:xfrm>
            <a:custGeom>
              <a:avLst/>
              <a:gdLst>
                <a:gd name="T0" fmla="*/ 20 w 20"/>
                <a:gd name="T1" fmla="*/ 34 h 46"/>
                <a:gd name="T2" fmla="*/ 20 w 20"/>
                <a:gd name="T3" fmla="*/ 34 h 46"/>
                <a:gd name="T4" fmla="*/ 16 w 20"/>
                <a:gd name="T5" fmla="*/ 42 h 46"/>
                <a:gd name="T6" fmla="*/ 12 w 20"/>
                <a:gd name="T7" fmla="*/ 46 h 46"/>
                <a:gd name="T8" fmla="*/ 12 w 20"/>
                <a:gd name="T9" fmla="*/ 46 h 46"/>
                <a:gd name="T10" fmla="*/ 12 w 20"/>
                <a:gd name="T11" fmla="*/ 46 h 46"/>
                <a:gd name="T12" fmla="*/ 4 w 20"/>
                <a:gd name="T13" fmla="*/ 42 h 46"/>
                <a:gd name="T14" fmla="*/ 0 w 20"/>
                <a:gd name="T15" fmla="*/ 34 h 46"/>
                <a:gd name="T16" fmla="*/ 0 w 20"/>
                <a:gd name="T17" fmla="*/ 11 h 46"/>
                <a:gd name="T18" fmla="*/ 0 w 20"/>
                <a:gd name="T19" fmla="*/ 11 h 46"/>
                <a:gd name="T20" fmla="*/ 4 w 20"/>
                <a:gd name="T21" fmla="*/ 4 h 46"/>
                <a:gd name="T22" fmla="*/ 12 w 20"/>
                <a:gd name="T23" fmla="*/ 0 h 46"/>
                <a:gd name="T24" fmla="*/ 12 w 20"/>
                <a:gd name="T25" fmla="*/ 0 h 46"/>
                <a:gd name="T26" fmla="*/ 12 w 20"/>
                <a:gd name="T27" fmla="*/ 0 h 46"/>
                <a:gd name="T28" fmla="*/ 16 w 20"/>
                <a:gd name="T29" fmla="*/ 4 h 46"/>
                <a:gd name="T30" fmla="*/ 20 w 20"/>
                <a:gd name="T31" fmla="*/ 11 h 46"/>
                <a:gd name="T32" fmla="*/ 20 w 20"/>
                <a:gd name="T33" fmla="*/ 34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6"/>
                <a:gd name="T53" fmla="*/ 20 w 20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6">
                  <a:moveTo>
                    <a:pt x="20" y="34"/>
                  </a:moveTo>
                  <a:lnTo>
                    <a:pt x="20" y="34"/>
                  </a:lnTo>
                  <a:lnTo>
                    <a:pt x="16" y="42"/>
                  </a:lnTo>
                  <a:lnTo>
                    <a:pt x="12" y="46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0" y="11"/>
                  </a:lnTo>
                  <a:lnTo>
                    <a:pt x="4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0" y="11"/>
                  </a:lnTo>
                  <a:lnTo>
                    <a:pt x="20" y="34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99" name="Freeform 93"/>
            <p:cNvSpPr>
              <a:spLocks/>
            </p:cNvSpPr>
            <p:nvPr/>
          </p:nvSpPr>
          <p:spPr bwMode="auto">
            <a:xfrm>
              <a:off x="397" y="1832"/>
              <a:ext cx="50" cy="25"/>
            </a:xfrm>
            <a:custGeom>
              <a:avLst/>
              <a:gdLst>
                <a:gd name="T0" fmla="*/ 35 w 42"/>
                <a:gd name="T1" fmla="*/ 0 h 19"/>
                <a:gd name="T2" fmla="*/ 35 w 42"/>
                <a:gd name="T3" fmla="*/ 0 h 19"/>
                <a:gd name="T4" fmla="*/ 42 w 42"/>
                <a:gd name="T5" fmla="*/ 4 h 19"/>
                <a:gd name="T6" fmla="*/ 42 w 42"/>
                <a:gd name="T7" fmla="*/ 12 h 19"/>
                <a:gd name="T8" fmla="*/ 42 w 42"/>
                <a:gd name="T9" fmla="*/ 12 h 19"/>
                <a:gd name="T10" fmla="*/ 42 w 42"/>
                <a:gd name="T11" fmla="*/ 12 h 19"/>
                <a:gd name="T12" fmla="*/ 42 w 42"/>
                <a:gd name="T13" fmla="*/ 16 h 19"/>
                <a:gd name="T14" fmla="*/ 35 w 42"/>
                <a:gd name="T15" fmla="*/ 19 h 19"/>
                <a:gd name="T16" fmla="*/ 8 w 42"/>
                <a:gd name="T17" fmla="*/ 19 h 19"/>
                <a:gd name="T18" fmla="*/ 8 w 42"/>
                <a:gd name="T19" fmla="*/ 19 h 19"/>
                <a:gd name="T20" fmla="*/ 4 w 42"/>
                <a:gd name="T21" fmla="*/ 16 h 19"/>
                <a:gd name="T22" fmla="*/ 0 w 42"/>
                <a:gd name="T23" fmla="*/ 12 h 19"/>
                <a:gd name="T24" fmla="*/ 0 w 42"/>
                <a:gd name="T25" fmla="*/ 12 h 19"/>
                <a:gd name="T26" fmla="*/ 0 w 42"/>
                <a:gd name="T27" fmla="*/ 12 h 19"/>
                <a:gd name="T28" fmla="*/ 4 w 42"/>
                <a:gd name="T29" fmla="*/ 4 h 19"/>
                <a:gd name="T30" fmla="*/ 8 w 42"/>
                <a:gd name="T31" fmla="*/ 0 h 19"/>
                <a:gd name="T32" fmla="*/ 35 w 42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19"/>
                <a:gd name="T53" fmla="*/ 42 w 42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19">
                  <a:moveTo>
                    <a:pt x="35" y="0"/>
                  </a:moveTo>
                  <a:lnTo>
                    <a:pt x="35" y="0"/>
                  </a:lnTo>
                  <a:lnTo>
                    <a:pt x="42" y="4"/>
                  </a:lnTo>
                  <a:lnTo>
                    <a:pt x="42" y="12"/>
                  </a:lnTo>
                  <a:lnTo>
                    <a:pt x="42" y="16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0" name="Freeform 94"/>
            <p:cNvSpPr>
              <a:spLocks/>
            </p:cNvSpPr>
            <p:nvPr/>
          </p:nvSpPr>
          <p:spPr bwMode="auto">
            <a:xfrm>
              <a:off x="471" y="1837"/>
              <a:ext cx="55" cy="20"/>
            </a:xfrm>
            <a:custGeom>
              <a:avLst/>
              <a:gdLst>
                <a:gd name="T0" fmla="*/ 34 w 46"/>
                <a:gd name="T1" fmla="*/ 0 h 15"/>
                <a:gd name="T2" fmla="*/ 34 w 46"/>
                <a:gd name="T3" fmla="*/ 0 h 15"/>
                <a:gd name="T4" fmla="*/ 42 w 46"/>
                <a:gd name="T5" fmla="*/ 0 h 15"/>
                <a:gd name="T6" fmla="*/ 46 w 46"/>
                <a:gd name="T7" fmla="*/ 8 h 15"/>
                <a:gd name="T8" fmla="*/ 46 w 46"/>
                <a:gd name="T9" fmla="*/ 8 h 15"/>
                <a:gd name="T10" fmla="*/ 46 w 46"/>
                <a:gd name="T11" fmla="*/ 8 h 15"/>
                <a:gd name="T12" fmla="*/ 42 w 46"/>
                <a:gd name="T13" fmla="*/ 15 h 15"/>
                <a:gd name="T14" fmla="*/ 34 w 46"/>
                <a:gd name="T15" fmla="*/ 15 h 15"/>
                <a:gd name="T16" fmla="*/ 11 w 46"/>
                <a:gd name="T17" fmla="*/ 15 h 15"/>
                <a:gd name="T18" fmla="*/ 11 w 46"/>
                <a:gd name="T19" fmla="*/ 15 h 15"/>
                <a:gd name="T20" fmla="*/ 4 w 46"/>
                <a:gd name="T21" fmla="*/ 15 h 15"/>
                <a:gd name="T22" fmla="*/ 0 w 46"/>
                <a:gd name="T23" fmla="*/ 8 h 15"/>
                <a:gd name="T24" fmla="*/ 0 w 46"/>
                <a:gd name="T25" fmla="*/ 8 h 15"/>
                <a:gd name="T26" fmla="*/ 0 w 46"/>
                <a:gd name="T27" fmla="*/ 8 h 15"/>
                <a:gd name="T28" fmla="*/ 4 w 46"/>
                <a:gd name="T29" fmla="*/ 0 h 15"/>
                <a:gd name="T30" fmla="*/ 11 w 46"/>
                <a:gd name="T31" fmla="*/ 0 h 15"/>
                <a:gd name="T32" fmla="*/ 34 w 46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5"/>
                <a:gd name="T53" fmla="*/ 46 w 46"/>
                <a:gd name="T54" fmla="*/ 15 h 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5">
                  <a:moveTo>
                    <a:pt x="34" y="0"/>
                  </a:moveTo>
                  <a:lnTo>
                    <a:pt x="34" y="0"/>
                  </a:lnTo>
                  <a:lnTo>
                    <a:pt x="42" y="0"/>
                  </a:lnTo>
                  <a:lnTo>
                    <a:pt x="46" y="8"/>
                  </a:lnTo>
                  <a:lnTo>
                    <a:pt x="42" y="15"/>
                  </a:lnTo>
                  <a:lnTo>
                    <a:pt x="34" y="15"/>
                  </a:lnTo>
                  <a:lnTo>
                    <a:pt x="11" y="15"/>
                  </a:lnTo>
                  <a:lnTo>
                    <a:pt x="4" y="15"/>
                  </a:lnTo>
                  <a:lnTo>
                    <a:pt x="0" y="8"/>
                  </a:lnTo>
                  <a:lnTo>
                    <a:pt x="4" y="0"/>
                  </a:lnTo>
                  <a:lnTo>
                    <a:pt x="11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1" name="Rectangle 95"/>
            <p:cNvSpPr>
              <a:spLocks noChangeArrowheads="1"/>
            </p:cNvSpPr>
            <p:nvPr/>
          </p:nvSpPr>
          <p:spPr bwMode="auto">
            <a:xfrm>
              <a:off x="374" y="1991"/>
              <a:ext cx="175" cy="1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2" name="Freeform 96"/>
            <p:cNvSpPr>
              <a:spLocks/>
            </p:cNvSpPr>
            <p:nvPr/>
          </p:nvSpPr>
          <p:spPr bwMode="auto">
            <a:xfrm>
              <a:off x="447" y="2031"/>
              <a:ext cx="24" cy="60"/>
            </a:xfrm>
            <a:custGeom>
              <a:avLst/>
              <a:gdLst>
                <a:gd name="T0" fmla="*/ 20 w 20"/>
                <a:gd name="T1" fmla="*/ 35 h 46"/>
                <a:gd name="T2" fmla="*/ 20 w 20"/>
                <a:gd name="T3" fmla="*/ 35 h 46"/>
                <a:gd name="T4" fmla="*/ 20 w 20"/>
                <a:gd name="T5" fmla="*/ 43 h 46"/>
                <a:gd name="T6" fmla="*/ 12 w 20"/>
                <a:gd name="T7" fmla="*/ 46 h 46"/>
                <a:gd name="T8" fmla="*/ 12 w 20"/>
                <a:gd name="T9" fmla="*/ 46 h 46"/>
                <a:gd name="T10" fmla="*/ 12 w 20"/>
                <a:gd name="T11" fmla="*/ 46 h 46"/>
                <a:gd name="T12" fmla="*/ 4 w 20"/>
                <a:gd name="T13" fmla="*/ 43 h 46"/>
                <a:gd name="T14" fmla="*/ 0 w 20"/>
                <a:gd name="T15" fmla="*/ 35 h 46"/>
                <a:gd name="T16" fmla="*/ 0 w 20"/>
                <a:gd name="T17" fmla="*/ 12 h 46"/>
                <a:gd name="T18" fmla="*/ 0 w 20"/>
                <a:gd name="T19" fmla="*/ 12 h 46"/>
                <a:gd name="T20" fmla="*/ 4 w 20"/>
                <a:gd name="T21" fmla="*/ 4 h 46"/>
                <a:gd name="T22" fmla="*/ 12 w 20"/>
                <a:gd name="T23" fmla="*/ 0 h 46"/>
                <a:gd name="T24" fmla="*/ 12 w 20"/>
                <a:gd name="T25" fmla="*/ 0 h 46"/>
                <a:gd name="T26" fmla="*/ 12 w 20"/>
                <a:gd name="T27" fmla="*/ 0 h 46"/>
                <a:gd name="T28" fmla="*/ 20 w 20"/>
                <a:gd name="T29" fmla="*/ 4 h 46"/>
                <a:gd name="T30" fmla="*/ 20 w 20"/>
                <a:gd name="T31" fmla="*/ 12 h 46"/>
                <a:gd name="T32" fmla="*/ 20 w 20"/>
                <a:gd name="T33" fmla="*/ 35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6"/>
                <a:gd name="T53" fmla="*/ 20 w 20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6">
                  <a:moveTo>
                    <a:pt x="20" y="35"/>
                  </a:moveTo>
                  <a:lnTo>
                    <a:pt x="20" y="35"/>
                  </a:lnTo>
                  <a:lnTo>
                    <a:pt x="20" y="43"/>
                  </a:lnTo>
                  <a:lnTo>
                    <a:pt x="12" y="46"/>
                  </a:lnTo>
                  <a:lnTo>
                    <a:pt x="4" y="43"/>
                  </a:lnTo>
                  <a:lnTo>
                    <a:pt x="0" y="35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20" y="12"/>
                  </a:lnTo>
                  <a:lnTo>
                    <a:pt x="20" y="35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3" name="Freeform 97"/>
            <p:cNvSpPr>
              <a:spLocks/>
            </p:cNvSpPr>
            <p:nvPr/>
          </p:nvSpPr>
          <p:spPr bwMode="auto">
            <a:xfrm>
              <a:off x="447" y="2091"/>
              <a:ext cx="24" cy="60"/>
            </a:xfrm>
            <a:custGeom>
              <a:avLst/>
              <a:gdLst>
                <a:gd name="T0" fmla="*/ 20 w 20"/>
                <a:gd name="T1" fmla="*/ 39 h 47"/>
                <a:gd name="T2" fmla="*/ 20 w 20"/>
                <a:gd name="T3" fmla="*/ 39 h 47"/>
                <a:gd name="T4" fmla="*/ 16 w 20"/>
                <a:gd name="T5" fmla="*/ 43 h 47"/>
                <a:gd name="T6" fmla="*/ 12 w 20"/>
                <a:gd name="T7" fmla="*/ 47 h 47"/>
                <a:gd name="T8" fmla="*/ 12 w 20"/>
                <a:gd name="T9" fmla="*/ 47 h 47"/>
                <a:gd name="T10" fmla="*/ 12 w 20"/>
                <a:gd name="T11" fmla="*/ 47 h 47"/>
                <a:gd name="T12" fmla="*/ 4 w 20"/>
                <a:gd name="T13" fmla="*/ 43 h 47"/>
                <a:gd name="T14" fmla="*/ 0 w 20"/>
                <a:gd name="T15" fmla="*/ 39 h 47"/>
                <a:gd name="T16" fmla="*/ 0 w 20"/>
                <a:gd name="T17" fmla="*/ 12 h 47"/>
                <a:gd name="T18" fmla="*/ 0 w 20"/>
                <a:gd name="T19" fmla="*/ 12 h 47"/>
                <a:gd name="T20" fmla="*/ 4 w 20"/>
                <a:gd name="T21" fmla="*/ 4 h 47"/>
                <a:gd name="T22" fmla="*/ 12 w 20"/>
                <a:gd name="T23" fmla="*/ 0 h 47"/>
                <a:gd name="T24" fmla="*/ 12 w 20"/>
                <a:gd name="T25" fmla="*/ 0 h 47"/>
                <a:gd name="T26" fmla="*/ 12 w 20"/>
                <a:gd name="T27" fmla="*/ 0 h 47"/>
                <a:gd name="T28" fmla="*/ 16 w 20"/>
                <a:gd name="T29" fmla="*/ 4 h 47"/>
                <a:gd name="T30" fmla="*/ 20 w 20"/>
                <a:gd name="T31" fmla="*/ 12 h 47"/>
                <a:gd name="T32" fmla="*/ 20 w 20"/>
                <a:gd name="T33" fmla="*/ 3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47"/>
                <a:gd name="T53" fmla="*/ 20 w 20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47">
                  <a:moveTo>
                    <a:pt x="20" y="39"/>
                  </a:moveTo>
                  <a:lnTo>
                    <a:pt x="20" y="39"/>
                  </a:lnTo>
                  <a:lnTo>
                    <a:pt x="16" y="43"/>
                  </a:lnTo>
                  <a:lnTo>
                    <a:pt x="12" y="47"/>
                  </a:lnTo>
                  <a:lnTo>
                    <a:pt x="4" y="43"/>
                  </a:lnTo>
                  <a:lnTo>
                    <a:pt x="0" y="39"/>
                  </a:lnTo>
                  <a:lnTo>
                    <a:pt x="0" y="12"/>
                  </a:lnTo>
                  <a:lnTo>
                    <a:pt x="4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0" y="12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4" name="Freeform 98"/>
            <p:cNvSpPr>
              <a:spLocks/>
            </p:cNvSpPr>
            <p:nvPr/>
          </p:nvSpPr>
          <p:spPr bwMode="auto">
            <a:xfrm>
              <a:off x="397" y="2076"/>
              <a:ext cx="50" cy="25"/>
            </a:xfrm>
            <a:custGeom>
              <a:avLst/>
              <a:gdLst>
                <a:gd name="T0" fmla="*/ 35 w 42"/>
                <a:gd name="T1" fmla="*/ 0 h 19"/>
                <a:gd name="T2" fmla="*/ 35 w 42"/>
                <a:gd name="T3" fmla="*/ 0 h 19"/>
                <a:gd name="T4" fmla="*/ 42 w 42"/>
                <a:gd name="T5" fmla="*/ 4 h 19"/>
                <a:gd name="T6" fmla="*/ 42 w 42"/>
                <a:gd name="T7" fmla="*/ 11 h 19"/>
                <a:gd name="T8" fmla="*/ 42 w 42"/>
                <a:gd name="T9" fmla="*/ 11 h 19"/>
                <a:gd name="T10" fmla="*/ 42 w 42"/>
                <a:gd name="T11" fmla="*/ 11 h 19"/>
                <a:gd name="T12" fmla="*/ 42 w 42"/>
                <a:gd name="T13" fmla="*/ 19 h 19"/>
                <a:gd name="T14" fmla="*/ 35 w 42"/>
                <a:gd name="T15" fmla="*/ 19 h 19"/>
                <a:gd name="T16" fmla="*/ 8 w 42"/>
                <a:gd name="T17" fmla="*/ 19 h 19"/>
                <a:gd name="T18" fmla="*/ 8 w 42"/>
                <a:gd name="T19" fmla="*/ 19 h 19"/>
                <a:gd name="T20" fmla="*/ 4 w 42"/>
                <a:gd name="T21" fmla="*/ 19 h 19"/>
                <a:gd name="T22" fmla="*/ 0 w 42"/>
                <a:gd name="T23" fmla="*/ 11 h 19"/>
                <a:gd name="T24" fmla="*/ 0 w 42"/>
                <a:gd name="T25" fmla="*/ 11 h 19"/>
                <a:gd name="T26" fmla="*/ 0 w 42"/>
                <a:gd name="T27" fmla="*/ 11 h 19"/>
                <a:gd name="T28" fmla="*/ 4 w 42"/>
                <a:gd name="T29" fmla="*/ 4 h 19"/>
                <a:gd name="T30" fmla="*/ 8 w 42"/>
                <a:gd name="T31" fmla="*/ 0 h 19"/>
                <a:gd name="T32" fmla="*/ 35 w 42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19"/>
                <a:gd name="T53" fmla="*/ 42 w 42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19">
                  <a:moveTo>
                    <a:pt x="35" y="0"/>
                  </a:moveTo>
                  <a:lnTo>
                    <a:pt x="35" y="0"/>
                  </a:lnTo>
                  <a:lnTo>
                    <a:pt x="42" y="4"/>
                  </a:lnTo>
                  <a:lnTo>
                    <a:pt x="42" y="11"/>
                  </a:lnTo>
                  <a:lnTo>
                    <a:pt x="42" y="19"/>
                  </a:lnTo>
                  <a:lnTo>
                    <a:pt x="35" y="19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0" y="11"/>
                  </a:lnTo>
                  <a:lnTo>
                    <a:pt x="4" y="4"/>
                  </a:lnTo>
                  <a:lnTo>
                    <a:pt x="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5" name="Freeform 99"/>
            <p:cNvSpPr>
              <a:spLocks/>
            </p:cNvSpPr>
            <p:nvPr/>
          </p:nvSpPr>
          <p:spPr bwMode="auto">
            <a:xfrm>
              <a:off x="471" y="2082"/>
              <a:ext cx="55" cy="24"/>
            </a:xfrm>
            <a:custGeom>
              <a:avLst/>
              <a:gdLst>
                <a:gd name="T0" fmla="*/ 34 w 46"/>
                <a:gd name="T1" fmla="*/ 0 h 19"/>
                <a:gd name="T2" fmla="*/ 34 w 46"/>
                <a:gd name="T3" fmla="*/ 0 h 19"/>
                <a:gd name="T4" fmla="*/ 42 w 46"/>
                <a:gd name="T5" fmla="*/ 0 h 19"/>
                <a:gd name="T6" fmla="*/ 46 w 46"/>
                <a:gd name="T7" fmla="*/ 7 h 19"/>
                <a:gd name="T8" fmla="*/ 46 w 46"/>
                <a:gd name="T9" fmla="*/ 7 h 19"/>
                <a:gd name="T10" fmla="*/ 46 w 46"/>
                <a:gd name="T11" fmla="*/ 7 h 19"/>
                <a:gd name="T12" fmla="*/ 42 w 46"/>
                <a:gd name="T13" fmla="*/ 15 h 19"/>
                <a:gd name="T14" fmla="*/ 34 w 46"/>
                <a:gd name="T15" fmla="*/ 19 h 19"/>
                <a:gd name="T16" fmla="*/ 11 w 46"/>
                <a:gd name="T17" fmla="*/ 19 h 19"/>
                <a:gd name="T18" fmla="*/ 11 w 46"/>
                <a:gd name="T19" fmla="*/ 19 h 19"/>
                <a:gd name="T20" fmla="*/ 4 w 46"/>
                <a:gd name="T21" fmla="*/ 15 h 19"/>
                <a:gd name="T22" fmla="*/ 0 w 46"/>
                <a:gd name="T23" fmla="*/ 7 h 19"/>
                <a:gd name="T24" fmla="*/ 0 w 46"/>
                <a:gd name="T25" fmla="*/ 7 h 19"/>
                <a:gd name="T26" fmla="*/ 0 w 46"/>
                <a:gd name="T27" fmla="*/ 7 h 19"/>
                <a:gd name="T28" fmla="*/ 4 w 46"/>
                <a:gd name="T29" fmla="*/ 0 h 19"/>
                <a:gd name="T30" fmla="*/ 11 w 46"/>
                <a:gd name="T31" fmla="*/ 0 h 19"/>
                <a:gd name="T32" fmla="*/ 34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19"/>
                <a:gd name="T53" fmla="*/ 46 w 46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19">
                  <a:moveTo>
                    <a:pt x="34" y="0"/>
                  </a:moveTo>
                  <a:lnTo>
                    <a:pt x="34" y="0"/>
                  </a:lnTo>
                  <a:lnTo>
                    <a:pt x="42" y="0"/>
                  </a:lnTo>
                  <a:lnTo>
                    <a:pt x="46" y="7"/>
                  </a:lnTo>
                  <a:lnTo>
                    <a:pt x="42" y="15"/>
                  </a:lnTo>
                  <a:lnTo>
                    <a:pt x="34" y="19"/>
                  </a:lnTo>
                  <a:lnTo>
                    <a:pt x="11" y="19"/>
                  </a:lnTo>
                  <a:lnTo>
                    <a:pt x="4" y="15"/>
                  </a:lnTo>
                  <a:lnTo>
                    <a:pt x="0" y="7"/>
                  </a:lnTo>
                  <a:lnTo>
                    <a:pt x="4" y="0"/>
                  </a:lnTo>
                  <a:lnTo>
                    <a:pt x="11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6" name="Freeform 100"/>
            <p:cNvSpPr>
              <a:spLocks/>
            </p:cNvSpPr>
            <p:nvPr/>
          </p:nvSpPr>
          <p:spPr bwMode="auto">
            <a:xfrm>
              <a:off x="2952" y="801"/>
              <a:ext cx="156" cy="75"/>
            </a:xfrm>
            <a:custGeom>
              <a:avLst/>
              <a:gdLst>
                <a:gd name="T0" fmla="*/ 104 w 131"/>
                <a:gd name="T1" fmla="*/ 0 h 58"/>
                <a:gd name="T2" fmla="*/ 104 w 131"/>
                <a:gd name="T3" fmla="*/ 0 h 58"/>
                <a:gd name="T4" fmla="*/ 115 w 131"/>
                <a:gd name="T5" fmla="*/ 4 h 58"/>
                <a:gd name="T6" fmla="*/ 123 w 131"/>
                <a:gd name="T7" fmla="*/ 8 h 58"/>
                <a:gd name="T8" fmla="*/ 131 w 131"/>
                <a:gd name="T9" fmla="*/ 20 h 58"/>
                <a:gd name="T10" fmla="*/ 131 w 131"/>
                <a:gd name="T11" fmla="*/ 27 h 58"/>
                <a:gd name="T12" fmla="*/ 131 w 131"/>
                <a:gd name="T13" fmla="*/ 27 h 58"/>
                <a:gd name="T14" fmla="*/ 131 w 131"/>
                <a:gd name="T15" fmla="*/ 27 h 58"/>
                <a:gd name="T16" fmla="*/ 131 w 131"/>
                <a:gd name="T17" fmla="*/ 39 h 58"/>
                <a:gd name="T18" fmla="*/ 123 w 131"/>
                <a:gd name="T19" fmla="*/ 51 h 58"/>
                <a:gd name="T20" fmla="*/ 115 w 131"/>
                <a:gd name="T21" fmla="*/ 54 h 58"/>
                <a:gd name="T22" fmla="*/ 104 w 131"/>
                <a:gd name="T23" fmla="*/ 58 h 58"/>
                <a:gd name="T24" fmla="*/ 27 w 131"/>
                <a:gd name="T25" fmla="*/ 58 h 58"/>
                <a:gd name="T26" fmla="*/ 27 w 131"/>
                <a:gd name="T27" fmla="*/ 58 h 58"/>
                <a:gd name="T28" fmla="*/ 19 w 131"/>
                <a:gd name="T29" fmla="*/ 54 h 58"/>
                <a:gd name="T30" fmla="*/ 8 w 131"/>
                <a:gd name="T31" fmla="*/ 51 h 58"/>
                <a:gd name="T32" fmla="*/ 4 w 131"/>
                <a:gd name="T33" fmla="*/ 39 h 58"/>
                <a:gd name="T34" fmla="*/ 0 w 131"/>
                <a:gd name="T35" fmla="*/ 27 h 58"/>
                <a:gd name="T36" fmla="*/ 0 w 131"/>
                <a:gd name="T37" fmla="*/ 27 h 58"/>
                <a:gd name="T38" fmla="*/ 0 w 131"/>
                <a:gd name="T39" fmla="*/ 27 h 58"/>
                <a:gd name="T40" fmla="*/ 4 w 131"/>
                <a:gd name="T41" fmla="*/ 20 h 58"/>
                <a:gd name="T42" fmla="*/ 8 w 131"/>
                <a:gd name="T43" fmla="*/ 8 h 58"/>
                <a:gd name="T44" fmla="*/ 19 w 131"/>
                <a:gd name="T45" fmla="*/ 4 h 58"/>
                <a:gd name="T46" fmla="*/ 27 w 131"/>
                <a:gd name="T47" fmla="*/ 0 h 58"/>
                <a:gd name="T48" fmla="*/ 104 w 131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58"/>
                <a:gd name="T77" fmla="*/ 131 w 131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58">
                  <a:moveTo>
                    <a:pt x="104" y="0"/>
                  </a:moveTo>
                  <a:lnTo>
                    <a:pt x="104" y="0"/>
                  </a:lnTo>
                  <a:lnTo>
                    <a:pt x="115" y="4"/>
                  </a:lnTo>
                  <a:lnTo>
                    <a:pt x="123" y="8"/>
                  </a:lnTo>
                  <a:lnTo>
                    <a:pt x="131" y="20"/>
                  </a:lnTo>
                  <a:lnTo>
                    <a:pt x="131" y="27"/>
                  </a:lnTo>
                  <a:lnTo>
                    <a:pt x="131" y="39"/>
                  </a:lnTo>
                  <a:lnTo>
                    <a:pt x="123" y="51"/>
                  </a:lnTo>
                  <a:lnTo>
                    <a:pt x="115" y="54"/>
                  </a:lnTo>
                  <a:lnTo>
                    <a:pt x="104" y="58"/>
                  </a:lnTo>
                  <a:lnTo>
                    <a:pt x="27" y="58"/>
                  </a:lnTo>
                  <a:lnTo>
                    <a:pt x="19" y="54"/>
                  </a:lnTo>
                  <a:lnTo>
                    <a:pt x="8" y="51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4" y="20"/>
                  </a:lnTo>
                  <a:lnTo>
                    <a:pt x="8" y="8"/>
                  </a:lnTo>
                  <a:lnTo>
                    <a:pt x="19" y="4"/>
                  </a:lnTo>
                  <a:lnTo>
                    <a:pt x="27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7" name="Freeform 101"/>
            <p:cNvSpPr>
              <a:spLocks/>
            </p:cNvSpPr>
            <p:nvPr/>
          </p:nvSpPr>
          <p:spPr bwMode="auto">
            <a:xfrm>
              <a:off x="3113" y="801"/>
              <a:ext cx="157" cy="75"/>
            </a:xfrm>
            <a:custGeom>
              <a:avLst/>
              <a:gdLst>
                <a:gd name="T0" fmla="*/ 104 w 131"/>
                <a:gd name="T1" fmla="*/ 0 h 58"/>
                <a:gd name="T2" fmla="*/ 104 w 131"/>
                <a:gd name="T3" fmla="*/ 0 h 58"/>
                <a:gd name="T4" fmla="*/ 111 w 131"/>
                <a:gd name="T5" fmla="*/ 4 h 58"/>
                <a:gd name="T6" fmla="*/ 123 w 131"/>
                <a:gd name="T7" fmla="*/ 8 h 58"/>
                <a:gd name="T8" fmla="*/ 127 w 131"/>
                <a:gd name="T9" fmla="*/ 20 h 58"/>
                <a:gd name="T10" fmla="*/ 131 w 131"/>
                <a:gd name="T11" fmla="*/ 27 h 58"/>
                <a:gd name="T12" fmla="*/ 131 w 131"/>
                <a:gd name="T13" fmla="*/ 27 h 58"/>
                <a:gd name="T14" fmla="*/ 131 w 131"/>
                <a:gd name="T15" fmla="*/ 27 h 58"/>
                <a:gd name="T16" fmla="*/ 127 w 131"/>
                <a:gd name="T17" fmla="*/ 39 h 58"/>
                <a:gd name="T18" fmla="*/ 123 w 131"/>
                <a:gd name="T19" fmla="*/ 51 h 58"/>
                <a:gd name="T20" fmla="*/ 111 w 131"/>
                <a:gd name="T21" fmla="*/ 54 h 58"/>
                <a:gd name="T22" fmla="*/ 104 w 131"/>
                <a:gd name="T23" fmla="*/ 58 h 58"/>
                <a:gd name="T24" fmla="*/ 27 w 131"/>
                <a:gd name="T25" fmla="*/ 58 h 58"/>
                <a:gd name="T26" fmla="*/ 27 w 131"/>
                <a:gd name="T27" fmla="*/ 58 h 58"/>
                <a:gd name="T28" fmla="*/ 15 w 131"/>
                <a:gd name="T29" fmla="*/ 54 h 58"/>
                <a:gd name="T30" fmla="*/ 7 w 131"/>
                <a:gd name="T31" fmla="*/ 51 h 58"/>
                <a:gd name="T32" fmla="*/ 0 w 131"/>
                <a:gd name="T33" fmla="*/ 39 h 58"/>
                <a:gd name="T34" fmla="*/ 0 w 131"/>
                <a:gd name="T35" fmla="*/ 27 h 58"/>
                <a:gd name="T36" fmla="*/ 0 w 131"/>
                <a:gd name="T37" fmla="*/ 27 h 58"/>
                <a:gd name="T38" fmla="*/ 0 w 131"/>
                <a:gd name="T39" fmla="*/ 27 h 58"/>
                <a:gd name="T40" fmla="*/ 0 w 131"/>
                <a:gd name="T41" fmla="*/ 20 h 58"/>
                <a:gd name="T42" fmla="*/ 7 w 131"/>
                <a:gd name="T43" fmla="*/ 8 h 58"/>
                <a:gd name="T44" fmla="*/ 15 w 131"/>
                <a:gd name="T45" fmla="*/ 4 h 58"/>
                <a:gd name="T46" fmla="*/ 27 w 131"/>
                <a:gd name="T47" fmla="*/ 0 h 58"/>
                <a:gd name="T48" fmla="*/ 104 w 131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58"/>
                <a:gd name="T77" fmla="*/ 131 w 131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58">
                  <a:moveTo>
                    <a:pt x="104" y="0"/>
                  </a:moveTo>
                  <a:lnTo>
                    <a:pt x="104" y="0"/>
                  </a:lnTo>
                  <a:lnTo>
                    <a:pt x="111" y="4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31" y="27"/>
                  </a:lnTo>
                  <a:lnTo>
                    <a:pt x="127" y="39"/>
                  </a:lnTo>
                  <a:lnTo>
                    <a:pt x="123" y="51"/>
                  </a:lnTo>
                  <a:lnTo>
                    <a:pt x="111" y="54"/>
                  </a:lnTo>
                  <a:lnTo>
                    <a:pt x="104" y="58"/>
                  </a:lnTo>
                  <a:lnTo>
                    <a:pt x="27" y="58"/>
                  </a:lnTo>
                  <a:lnTo>
                    <a:pt x="15" y="54"/>
                  </a:lnTo>
                  <a:lnTo>
                    <a:pt x="7" y="51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7" y="8"/>
                  </a:lnTo>
                  <a:lnTo>
                    <a:pt x="15" y="4"/>
                  </a:lnTo>
                  <a:lnTo>
                    <a:pt x="27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608" name="Rectangle 102"/>
            <p:cNvSpPr>
              <a:spLocks noChangeArrowheads="1"/>
            </p:cNvSpPr>
            <p:nvPr/>
          </p:nvSpPr>
          <p:spPr bwMode="auto">
            <a:xfrm>
              <a:off x="922" y="503"/>
              <a:ext cx="35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Pluses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09" name="Rectangle 103"/>
            <p:cNvSpPr>
              <a:spLocks noChangeArrowheads="1"/>
            </p:cNvSpPr>
            <p:nvPr/>
          </p:nvSpPr>
          <p:spPr bwMode="auto">
            <a:xfrm>
              <a:off x="4328" y="503"/>
              <a:ext cx="44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Minuses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0" name="Rectangle 104"/>
            <p:cNvSpPr>
              <a:spLocks noChangeArrowheads="1"/>
            </p:cNvSpPr>
            <p:nvPr/>
          </p:nvSpPr>
          <p:spPr bwMode="auto">
            <a:xfrm>
              <a:off x="683" y="702"/>
              <a:ext cx="103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Formalized training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1" name="Rectangle 105"/>
            <p:cNvSpPr>
              <a:spLocks noChangeArrowheads="1"/>
            </p:cNvSpPr>
            <p:nvPr/>
          </p:nvSpPr>
          <p:spPr bwMode="auto">
            <a:xfrm>
              <a:off x="683" y="941"/>
              <a:ext cx="108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Financial assistance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2" name="Rectangle 106"/>
            <p:cNvSpPr>
              <a:spLocks noChangeArrowheads="1"/>
            </p:cNvSpPr>
            <p:nvPr/>
          </p:nvSpPr>
          <p:spPr bwMode="auto">
            <a:xfrm>
              <a:off x="683" y="1180"/>
              <a:ext cx="944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Proven marketing</a:t>
              </a:r>
              <a:br>
                <a:rPr lang="en-US" altLang="en-US" sz="1400">
                  <a:solidFill>
                    <a:srgbClr val="000000"/>
                  </a:solidFill>
                  <a:latin typeface="Arial" charset="0"/>
                </a:rPr>
              </a:br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methods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3" name="Rectangle 107"/>
            <p:cNvSpPr>
              <a:spLocks noChangeArrowheads="1"/>
            </p:cNvSpPr>
            <p:nvPr/>
          </p:nvSpPr>
          <p:spPr bwMode="auto">
            <a:xfrm>
              <a:off x="683" y="1549"/>
              <a:ext cx="1184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Managerial assistance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4" name="Rectangle 108"/>
            <p:cNvSpPr>
              <a:spLocks noChangeArrowheads="1"/>
            </p:cNvSpPr>
            <p:nvPr/>
          </p:nvSpPr>
          <p:spPr bwMode="auto">
            <a:xfrm>
              <a:off x="683" y="1787"/>
              <a:ext cx="108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Quicker startup time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5" name="Rectangle 109"/>
            <p:cNvSpPr>
              <a:spLocks noChangeArrowheads="1"/>
            </p:cNvSpPr>
            <p:nvPr/>
          </p:nvSpPr>
          <p:spPr bwMode="auto">
            <a:xfrm>
              <a:off x="683" y="2026"/>
              <a:ext cx="1068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Overall lower failure</a:t>
              </a:r>
              <a:br>
                <a:rPr lang="en-US" altLang="en-US" sz="1400">
                  <a:solidFill>
                    <a:srgbClr val="000000"/>
                  </a:solidFill>
                  <a:latin typeface="Arial" charset="0"/>
                </a:rPr>
              </a:br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rates</a:t>
              </a:r>
            </a:p>
          </p:txBody>
        </p:sp>
        <p:sp>
          <p:nvSpPr>
            <p:cNvPr id="21616" name="Rectangle 110"/>
            <p:cNvSpPr>
              <a:spLocks noChangeArrowheads="1"/>
            </p:cNvSpPr>
            <p:nvPr/>
          </p:nvSpPr>
          <p:spPr bwMode="auto">
            <a:xfrm>
              <a:off x="4042" y="702"/>
              <a:ext cx="78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Franchise fees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7" name="Rectangle 111"/>
            <p:cNvSpPr>
              <a:spLocks noChangeArrowheads="1"/>
            </p:cNvSpPr>
            <p:nvPr/>
          </p:nvSpPr>
          <p:spPr bwMode="auto">
            <a:xfrm>
              <a:off x="4042" y="941"/>
              <a:ext cx="49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Royalties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8" name="Rectangle 112"/>
            <p:cNvSpPr>
              <a:spLocks noChangeArrowheads="1"/>
            </p:cNvSpPr>
            <p:nvPr/>
          </p:nvSpPr>
          <p:spPr bwMode="auto">
            <a:xfrm>
              <a:off x="4042" y="1180"/>
              <a:ext cx="1215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Restrictions on growth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19" name="Rectangle 113"/>
            <p:cNvSpPr>
              <a:spLocks noChangeArrowheads="1"/>
            </p:cNvSpPr>
            <p:nvPr/>
          </p:nvSpPr>
          <p:spPr bwMode="auto">
            <a:xfrm>
              <a:off x="4042" y="1385"/>
              <a:ext cx="1164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Less independence in</a:t>
              </a:r>
              <a:br>
                <a:rPr lang="en-US" altLang="en-US" sz="1400">
                  <a:solidFill>
                    <a:srgbClr val="000000"/>
                  </a:solidFill>
                  <a:latin typeface="Arial" charset="0"/>
                </a:rPr>
              </a:br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operations</a:t>
              </a:r>
              <a:endParaRPr lang="en-US" altLang="en-US" sz="1400">
                <a:latin typeface="Arial" charset="0"/>
              </a:endParaRPr>
            </a:p>
          </p:txBody>
        </p:sp>
        <p:sp>
          <p:nvSpPr>
            <p:cNvPr id="21620" name="Rectangle 114"/>
            <p:cNvSpPr>
              <a:spLocks noChangeArrowheads="1"/>
            </p:cNvSpPr>
            <p:nvPr/>
          </p:nvSpPr>
          <p:spPr bwMode="auto">
            <a:xfrm>
              <a:off x="4042" y="1702"/>
              <a:ext cx="1247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Franchisor may be sole</a:t>
              </a:r>
              <a:br>
                <a:rPr lang="en-US" altLang="en-US" sz="1400">
                  <a:solidFill>
                    <a:srgbClr val="000000"/>
                  </a:solidFill>
                  <a:latin typeface="Arial" charset="0"/>
                </a:rPr>
              </a:br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supplier of some</a:t>
              </a:r>
              <a:br>
                <a:rPr lang="en-US" altLang="en-US" sz="1400">
                  <a:solidFill>
                    <a:srgbClr val="000000"/>
                  </a:solidFill>
                  <a:latin typeface="Arial" charset="0"/>
                </a:rPr>
              </a:br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supplies</a:t>
              </a:r>
              <a:endParaRPr lang="en-US" altLang="en-US" sz="1400">
                <a:latin typeface="Arial" charset="0"/>
              </a:endParaRPr>
            </a:p>
            <a:p>
              <a:pPr eaLnBrk="1" hangingPunct="1"/>
              <a:endParaRPr lang="en-US" altLang="en-US" sz="1400">
                <a:latin typeface="Arial" charset="0"/>
              </a:endParaRPr>
            </a:p>
          </p:txBody>
        </p:sp>
        <p:sp>
          <p:nvSpPr>
            <p:cNvPr id="21621" name="Rectangle 115"/>
            <p:cNvSpPr>
              <a:spLocks noChangeArrowheads="1"/>
            </p:cNvSpPr>
            <p:nvPr/>
          </p:nvSpPr>
          <p:spPr bwMode="auto">
            <a:xfrm>
              <a:off x="4042" y="2196"/>
              <a:ext cx="1086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1pPr>
              <a:lvl2pPr marL="742950" indent="-28575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2pPr>
              <a:lvl3pPr marL="11430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3pPr>
              <a:lvl4pPr marL="16002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4pPr>
              <a:lvl5pPr marL="2057400" indent="-228600" eaLnBrk="0" hangingPunct="0"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FFFFCC"/>
                  </a:solidFill>
                  <a:latin typeface="Times New Roman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Termination/renewal</a:t>
              </a:r>
              <a:br>
                <a:rPr lang="en-US" altLang="en-US" sz="1400">
                  <a:solidFill>
                    <a:srgbClr val="000000"/>
                  </a:solidFill>
                  <a:latin typeface="Arial" charset="0"/>
                </a:rPr>
              </a:br>
              <a:r>
                <a:rPr lang="en-US" altLang="en-US" sz="1400">
                  <a:solidFill>
                    <a:srgbClr val="000000"/>
                  </a:solidFill>
                  <a:latin typeface="Arial" charset="0"/>
                </a:rPr>
                <a:t>clauses</a:t>
              </a:r>
              <a:endParaRPr lang="en-US" altLang="en-US" sz="1400">
                <a:latin typeface="Arial" charset="0"/>
              </a:endParaRPr>
            </a:p>
          </p:txBody>
        </p:sp>
      </p:grpSp>
      <p:sp>
        <p:nvSpPr>
          <p:cNvPr id="68724" name="Rectangle 116"/>
          <p:cNvSpPr>
            <a:spLocks noGrp="1" noChangeArrowheads="1"/>
          </p:cNvSpPr>
          <p:nvPr>
            <p:ph type="title"/>
          </p:nvPr>
        </p:nvSpPr>
        <p:spPr>
          <a:xfrm>
            <a:off x="580344" y="262265"/>
            <a:ext cx="8077200" cy="998538"/>
          </a:xfrm>
        </p:spPr>
        <p:txBody>
          <a:bodyPr/>
          <a:lstStyle/>
          <a:p>
            <a:pPr>
              <a:defRPr/>
            </a:pPr>
            <a:r>
              <a:rPr lang="en-US" dirty="0"/>
              <a:t>The Pros and Cons of Franchising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Pros and Cons of Franchising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1pPr>
            <a:lvl2pPr marL="742950" indent="-28575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2pPr>
            <a:lvl3pPr marL="11430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3pPr>
            <a:lvl4pPr marL="16002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4pPr>
            <a:lvl5pPr marL="2057400" indent="-228600" eaLnBrk="0" hangingPunct="0"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CC"/>
                </a:solidFill>
                <a:latin typeface="Times New Roman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chemeClr val="tx1"/>
                </a:solidFill>
                <a:latin typeface="Arial" charset="0"/>
              </a:rPr>
              <a:t>4-</a:t>
            </a:r>
            <a:fld id="{D330E704-A304-4B58-8092-1C979BE3B4E8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US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09600" y="14478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Advantages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Probability of success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Proven line of 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business</a:t>
            </a:r>
            <a:endParaRPr lang="en-US" sz="2000" dirty="0">
              <a:solidFill>
                <a:schemeClr val="bg1"/>
              </a:solidFill>
              <a:latin typeface="Times New Roman" pitchFamily="18" charset="0"/>
            </a:endParaRP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Pre-qualification of franchisee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Training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Franchisor-provided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Financial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Assistance</a:t>
            </a:r>
            <a:endParaRPr lang="en-US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Franchisor assistance</a:t>
            </a:r>
            <a:endParaRPr lang="en-US" dirty="0">
              <a:solidFill>
                <a:schemeClr val="bg1"/>
              </a:solidFill>
              <a:latin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Operating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assistance</a:t>
            </a:r>
            <a:endParaRPr lang="en-US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Franchisor-aided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572000" y="1447800"/>
            <a:ext cx="373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2250" indent="-222250">
              <a:spcBef>
                <a:spcPct val="20000"/>
              </a:spcBef>
              <a:buFontTx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Limitations</a:t>
            </a:r>
          </a:p>
          <a:p>
            <a:pPr marL="519113" lvl="1" indent="-182563"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Franchise costs</a:t>
            </a:r>
          </a:p>
          <a:p>
            <a:pPr marL="915988" lvl="2" indent="-282575"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Initial franchise fee</a:t>
            </a:r>
          </a:p>
          <a:p>
            <a:pPr marL="915988" lvl="2" indent="-282575"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Investment costs</a:t>
            </a:r>
          </a:p>
          <a:p>
            <a:pPr marL="915988" lvl="2" indent="-282575"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Royalty payments</a:t>
            </a:r>
          </a:p>
          <a:p>
            <a:pPr marL="915988" lvl="2" indent="-282575"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</a:rPr>
              <a:t>Advertising costs</a:t>
            </a:r>
          </a:p>
          <a:p>
            <a:pPr marL="519113" lvl="1" indent="-182563"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Restrictions on Business Operations</a:t>
            </a:r>
          </a:p>
          <a:p>
            <a:pPr marL="519113" lvl="1" indent="-182563"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Loss of independence</a:t>
            </a:r>
          </a:p>
        </p:txBody>
      </p:sp>
      <p:sp>
        <p:nvSpPr>
          <p:cNvPr id="7" name="Oval 6"/>
          <p:cNvSpPr/>
          <p:nvPr/>
        </p:nvSpPr>
        <p:spPr>
          <a:xfrm>
            <a:off x="8077200" y="0"/>
            <a:ext cx="1066800" cy="56263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LO </a:t>
            </a:r>
            <a:r>
              <a:rPr lang="en-US" sz="2000" dirty="0">
                <a:ln w="11430"/>
                <a:solidFill>
                  <a:srgbClr val="00584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2</a:t>
            </a:r>
            <a:endParaRPr lang="en-US" sz="2000" dirty="0">
              <a:ln w="11430"/>
              <a:solidFill>
                <a:srgbClr val="00584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rgbClr val="FFFF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rgbClr val="FFFF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rgbClr val="FFFF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rgbClr val="FFFF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na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5133</TotalTime>
  <Words>755</Words>
  <Application>Microsoft Office PowerPoint</Application>
  <PresentationFormat>On-screen Show (4:3)</PresentationFormat>
  <Paragraphs>195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Times New Roman</vt:lpstr>
      <vt:lpstr>Arial</vt:lpstr>
      <vt:lpstr>Calibri</vt:lpstr>
      <vt:lpstr>Wingdings</vt:lpstr>
      <vt:lpstr>Default Design</vt:lpstr>
      <vt:lpstr>1_Default Design</vt:lpstr>
      <vt:lpstr>1_Custom Design</vt:lpstr>
      <vt:lpstr>Custom Design</vt:lpstr>
      <vt:lpstr>cna2</vt:lpstr>
      <vt:lpstr>Chapter 6 - Franchising</vt:lpstr>
      <vt:lpstr>Franchising in Canada</vt:lpstr>
      <vt:lpstr>Booster Juice</vt:lpstr>
      <vt:lpstr>Franchising Terms</vt:lpstr>
      <vt:lpstr>Franchising Terms</vt:lpstr>
      <vt:lpstr>Types of Franchises</vt:lpstr>
      <vt:lpstr>Types of Franchises</vt:lpstr>
      <vt:lpstr>The Pros and Cons of Franchising</vt:lpstr>
      <vt:lpstr>Pros and Cons of Franchising</vt:lpstr>
      <vt:lpstr>The Advantages of Franchising</vt:lpstr>
      <vt:lpstr>Limitations of Franchising:  Restriction of Business Operations</vt:lpstr>
      <vt:lpstr>Evaluating Franchise Opportunities</vt:lpstr>
      <vt:lpstr>Explanation of Costs</vt:lpstr>
      <vt:lpstr>Global Franchising Opportunities</vt:lpstr>
      <vt:lpstr>Investigating the Franchise Candidate</vt:lpstr>
      <vt:lpstr>Franchisor as a  Source of Information</vt:lpstr>
      <vt:lpstr>Selling a Franchise</vt:lpstr>
      <vt:lpstr>Franchise Relationship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Elke</dc:creator>
  <cp:lastModifiedBy>Tilley, Paul (C'ville)</cp:lastModifiedBy>
  <cp:revision>176</cp:revision>
  <dcterms:created xsi:type="dcterms:W3CDTF">1601-01-01T00:00:00Z</dcterms:created>
  <dcterms:modified xsi:type="dcterms:W3CDTF">2014-02-28T14:00:31Z</dcterms:modified>
</cp:coreProperties>
</file>